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85"/>
  </p:notesMasterIdLst>
  <p:sldIdLst>
    <p:sldId id="256" r:id="rId2"/>
    <p:sldId id="368" r:id="rId3"/>
    <p:sldId id="406" r:id="rId4"/>
    <p:sldId id="407" r:id="rId5"/>
    <p:sldId id="442" r:id="rId6"/>
    <p:sldId id="408" r:id="rId7"/>
    <p:sldId id="409" r:id="rId8"/>
    <p:sldId id="410" r:id="rId9"/>
    <p:sldId id="405" r:id="rId10"/>
    <p:sldId id="443" r:id="rId11"/>
    <p:sldId id="383" r:id="rId12"/>
    <p:sldId id="302" r:id="rId13"/>
    <p:sldId id="403" r:id="rId14"/>
    <p:sldId id="404" r:id="rId15"/>
    <p:sldId id="444" r:id="rId16"/>
    <p:sldId id="402" r:id="rId17"/>
    <p:sldId id="369" r:id="rId18"/>
    <p:sldId id="412" r:id="rId19"/>
    <p:sldId id="411" r:id="rId20"/>
    <p:sldId id="414" r:id="rId21"/>
    <p:sldId id="413" r:id="rId22"/>
    <p:sldId id="445" r:id="rId23"/>
    <p:sldId id="450" r:id="rId24"/>
    <p:sldId id="451" r:id="rId25"/>
    <p:sldId id="452" r:id="rId26"/>
    <p:sldId id="449" r:id="rId27"/>
    <p:sldId id="415" r:id="rId28"/>
    <p:sldId id="446" r:id="rId29"/>
    <p:sldId id="447" r:id="rId30"/>
    <p:sldId id="416" r:id="rId31"/>
    <p:sldId id="448" r:id="rId32"/>
    <p:sldId id="379" r:id="rId33"/>
    <p:sldId id="453" r:id="rId34"/>
    <p:sldId id="417" r:id="rId35"/>
    <p:sldId id="418" r:id="rId36"/>
    <p:sldId id="454" r:id="rId37"/>
    <p:sldId id="455" r:id="rId38"/>
    <p:sldId id="456" r:id="rId39"/>
    <p:sldId id="457" r:id="rId40"/>
    <p:sldId id="458" r:id="rId41"/>
    <p:sldId id="459" r:id="rId42"/>
    <p:sldId id="460" r:id="rId43"/>
    <p:sldId id="461" r:id="rId44"/>
    <p:sldId id="462" r:id="rId45"/>
    <p:sldId id="463" r:id="rId46"/>
    <p:sldId id="464" r:id="rId47"/>
    <p:sldId id="465" r:id="rId48"/>
    <p:sldId id="466" r:id="rId49"/>
    <p:sldId id="467" r:id="rId50"/>
    <p:sldId id="468" r:id="rId51"/>
    <p:sldId id="469" r:id="rId52"/>
    <p:sldId id="470" r:id="rId53"/>
    <p:sldId id="471" r:id="rId54"/>
    <p:sldId id="472" r:id="rId55"/>
    <p:sldId id="473" r:id="rId56"/>
    <p:sldId id="474" r:id="rId57"/>
    <p:sldId id="475" r:id="rId58"/>
    <p:sldId id="476" r:id="rId59"/>
    <p:sldId id="477" r:id="rId60"/>
    <p:sldId id="478" r:id="rId61"/>
    <p:sldId id="479" r:id="rId62"/>
    <p:sldId id="480" r:id="rId63"/>
    <p:sldId id="481" r:id="rId64"/>
    <p:sldId id="482" r:id="rId65"/>
    <p:sldId id="483" r:id="rId66"/>
    <p:sldId id="484" r:id="rId67"/>
    <p:sldId id="485" r:id="rId68"/>
    <p:sldId id="486" r:id="rId69"/>
    <p:sldId id="487" r:id="rId70"/>
    <p:sldId id="488" r:id="rId71"/>
    <p:sldId id="489" r:id="rId72"/>
    <p:sldId id="490" r:id="rId73"/>
    <p:sldId id="491" r:id="rId74"/>
    <p:sldId id="492" r:id="rId75"/>
    <p:sldId id="493" r:id="rId76"/>
    <p:sldId id="494" r:id="rId77"/>
    <p:sldId id="495" r:id="rId78"/>
    <p:sldId id="496" r:id="rId79"/>
    <p:sldId id="497" r:id="rId80"/>
    <p:sldId id="498" r:id="rId81"/>
    <p:sldId id="499" r:id="rId82"/>
    <p:sldId id="500" r:id="rId83"/>
    <p:sldId id="296" r:id="rId84"/>
  </p:sldIdLst>
  <p:sldSz cx="9144000" cy="6858000" type="screen4x3"/>
  <p:notesSz cx="6858000" cy="9144000"/>
  <p:defaultTextStyle>
    <a:defPPr>
      <a:defRPr lang="ru-RU"/>
    </a:defPPr>
    <a:lvl1pPr algn="l" rtl="0" fontAlgn="base">
      <a:spcBef>
        <a:spcPct val="0"/>
      </a:spcBef>
      <a:spcAft>
        <a:spcPct val="0"/>
      </a:spcAft>
      <a:defRPr sz="2400" kern="1200">
        <a:solidFill>
          <a:schemeClr val="tx1"/>
        </a:solidFill>
        <a:latin typeface="Arial" pitchFamily="34" charset="0"/>
        <a:ea typeface="+mn-ea"/>
        <a:cs typeface="+mn-cs"/>
      </a:defRPr>
    </a:lvl1pPr>
    <a:lvl2pPr marL="457200" algn="l" rtl="0" fontAlgn="base">
      <a:spcBef>
        <a:spcPct val="0"/>
      </a:spcBef>
      <a:spcAft>
        <a:spcPct val="0"/>
      </a:spcAft>
      <a:defRPr sz="2400" kern="1200">
        <a:solidFill>
          <a:schemeClr val="tx1"/>
        </a:solidFill>
        <a:latin typeface="Arial" pitchFamily="34" charset="0"/>
        <a:ea typeface="+mn-ea"/>
        <a:cs typeface="+mn-cs"/>
      </a:defRPr>
    </a:lvl2pPr>
    <a:lvl3pPr marL="914400" algn="l" rtl="0" fontAlgn="base">
      <a:spcBef>
        <a:spcPct val="0"/>
      </a:spcBef>
      <a:spcAft>
        <a:spcPct val="0"/>
      </a:spcAft>
      <a:defRPr sz="2400" kern="1200">
        <a:solidFill>
          <a:schemeClr val="tx1"/>
        </a:solidFill>
        <a:latin typeface="Arial" pitchFamily="34" charset="0"/>
        <a:ea typeface="+mn-ea"/>
        <a:cs typeface="+mn-cs"/>
      </a:defRPr>
    </a:lvl3pPr>
    <a:lvl4pPr marL="1371600" algn="l" rtl="0" fontAlgn="base">
      <a:spcBef>
        <a:spcPct val="0"/>
      </a:spcBef>
      <a:spcAft>
        <a:spcPct val="0"/>
      </a:spcAft>
      <a:defRPr sz="2400" kern="1200">
        <a:solidFill>
          <a:schemeClr val="tx1"/>
        </a:solidFill>
        <a:latin typeface="Arial" pitchFamily="34" charset="0"/>
        <a:ea typeface="+mn-ea"/>
        <a:cs typeface="+mn-cs"/>
      </a:defRPr>
    </a:lvl4pPr>
    <a:lvl5pPr marL="1828800" algn="l" rtl="0" fontAlgn="base">
      <a:spcBef>
        <a:spcPct val="0"/>
      </a:spcBef>
      <a:spcAft>
        <a:spcPct val="0"/>
      </a:spcAft>
      <a:defRPr sz="2400" kern="1200">
        <a:solidFill>
          <a:schemeClr val="tx1"/>
        </a:solidFill>
        <a:latin typeface="Arial" pitchFamily="34" charset="0"/>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FFFF"/>
    <a:srgbClr val="FF6600"/>
    <a:srgbClr val="00FF00"/>
    <a:srgbClr val="FFFF66"/>
    <a:srgbClr val="FFBF09"/>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728" autoAdjust="0"/>
  </p:normalViewPr>
  <p:slideViewPr>
    <p:cSldViewPr>
      <p:cViewPr>
        <p:scale>
          <a:sx n="60" d="100"/>
          <a:sy n="60" d="100"/>
        </p:scale>
        <p:origin x="-1626" y="-294"/>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8988C-5EDC-4BCD-A05A-9D6B742947E4}" type="doc">
      <dgm:prSet loTypeId="urn:microsoft.com/office/officeart/2005/8/layout/chevron2" loCatId="list" qsTypeId="urn:microsoft.com/office/officeart/2005/8/quickstyle/simple1" qsCatId="simple" csTypeId="urn:microsoft.com/office/officeart/2005/8/colors/accent2_1" csCatId="accent2" phldr="1"/>
      <dgm:spPr/>
      <dgm:t>
        <a:bodyPr/>
        <a:lstStyle/>
        <a:p>
          <a:endParaRPr lang="ru-RU"/>
        </a:p>
      </dgm:t>
    </dgm:pt>
    <dgm:pt modelId="{C2891164-EB4D-48A8-8434-6F3BBCDD6D0C}">
      <dgm:prSet phldrT="[Текст]" custT="1"/>
      <dgm:spPr>
        <a:solidFill>
          <a:srgbClr val="FFFFFF"/>
        </a:solidFill>
      </dgm:spPr>
      <dgm:t>
        <a:bodyPr/>
        <a:lstStyle/>
        <a:p>
          <a:r>
            <a:rPr lang="uz-Cyrl-UZ" sz="2400" b="1" dirty="0" smtClean="0">
              <a:latin typeface="Times New Roman" pitchFamily="18" charset="0"/>
              <a:cs typeface="Times New Roman" pitchFamily="18" charset="0"/>
            </a:rPr>
            <a:t>№</a:t>
          </a:r>
          <a:endParaRPr lang="ru-RU" sz="2400" b="1" dirty="0">
            <a:latin typeface="Times New Roman" pitchFamily="18" charset="0"/>
            <a:cs typeface="Times New Roman" pitchFamily="18" charset="0"/>
          </a:endParaRPr>
        </a:p>
      </dgm:t>
    </dgm:pt>
    <dgm:pt modelId="{F5B675D3-3F61-410C-820A-D67EA12EB4F2}" type="parTrans" cxnId="{85DB9DD5-CDD8-4870-BD30-0C10BF5024F7}">
      <dgm:prSet/>
      <dgm:spPr/>
      <dgm:t>
        <a:bodyPr/>
        <a:lstStyle/>
        <a:p>
          <a:endParaRPr lang="ru-RU" sz="2400" b="1">
            <a:latin typeface="Times New Roman" pitchFamily="18" charset="0"/>
            <a:cs typeface="Times New Roman" pitchFamily="18" charset="0"/>
          </a:endParaRPr>
        </a:p>
      </dgm:t>
    </dgm:pt>
    <dgm:pt modelId="{3D674BA9-DA20-4807-865D-03AEE653D481}" type="sibTrans" cxnId="{85DB9DD5-CDD8-4870-BD30-0C10BF5024F7}">
      <dgm:prSet/>
      <dgm:spPr/>
      <dgm:t>
        <a:bodyPr/>
        <a:lstStyle/>
        <a:p>
          <a:endParaRPr lang="ru-RU" sz="2400" b="1">
            <a:latin typeface="Times New Roman" pitchFamily="18" charset="0"/>
            <a:cs typeface="Times New Roman" pitchFamily="18" charset="0"/>
          </a:endParaRPr>
        </a:p>
      </dgm:t>
    </dgm:pt>
    <dgm:pt modelId="{9395BE04-FFA1-4556-AB8B-C8F322E02EDD}">
      <dgm:prSet phldrT="[Текст]" custT="1"/>
      <dgm:spPr>
        <a:solidFill>
          <a:srgbClr val="FFFF00"/>
        </a:solidFill>
      </dgm:spPr>
      <dgm:t>
        <a:bodyPr/>
        <a:lstStyle/>
        <a:p>
          <a:r>
            <a:rPr lang="en-US" sz="2400" b="1" dirty="0" smtClean="0">
              <a:latin typeface="Times New Roman" pitchFamily="18" charset="0"/>
              <a:cs typeface="Times New Roman" pitchFamily="18" charset="0"/>
            </a:rPr>
            <a:t>2</a:t>
          </a:r>
          <a:endParaRPr lang="ru-RU" sz="2400" b="1" dirty="0">
            <a:latin typeface="Times New Roman" pitchFamily="18" charset="0"/>
            <a:cs typeface="Times New Roman" pitchFamily="18" charset="0"/>
          </a:endParaRPr>
        </a:p>
      </dgm:t>
    </dgm:pt>
    <dgm:pt modelId="{EF5DBF7D-33AB-4CD6-AB78-85A78CEDD1FD}" type="parTrans" cxnId="{B498C6B0-1B5C-4D62-8881-337853D6AB8C}">
      <dgm:prSet/>
      <dgm:spPr/>
      <dgm:t>
        <a:bodyPr/>
        <a:lstStyle/>
        <a:p>
          <a:endParaRPr lang="ru-RU" sz="2400" b="1">
            <a:latin typeface="Times New Roman" pitchFamily="18" charset="0"/>
            <a:cs typeface="Times New Roman" pitchFamily="18" charset="0"/>
          </a:endParaRPr>
        </a:p>
      </dgm:t>
    </dgm:pt>
    <dgm:pt modelId="{5A5AD32E-336D-460A-A45B-DE6ECE4ED70E}" type="sibTrans" cxnId="{B498C6B0-1B5C-4D62-8881-337853D6AB8C}">
      <dgm:prSet/>
      <dgm:spPr/>
      <dgm:t>
        <a:bodyPr/>
        <a:lstStyle/>
        <a:p>
          <a:endParaRPr lang="ru-RU" sz="2400" b="1">
            <a:latin typeface="Times New Roman" pitchFamily="18" charset="0"/>
            <a:cs typeface="Times New Roman" pitchFamily="18" charset="0"/>
          </a:endParaRPr>
        </a:p>
      </dgm:t>
    </dgm:pt>
    <dgm:pt modelId="{13845F77-BC03-4809-8D9B-BE21EE847022}">
      <dgm:prSet phldrT="[Текст]" custT="1"/>
      <dgm:spPr>
        <a:solidFill>
          <a:srgbClr val="FF6600">
            <a:alpha val="90000"/>
          </a:srgbClr>
        </a:solidFill>
      </dgm:spPr>
      <dgm:t>
        <a:bodyPr/>
        <a:lstStyle/>
        <a:p>
          <a:pPr marL="0" marR="0" indent="0" algn="l" defTabSz="914400" eaLnBrk="1" fontAlgn="auto" latinLnBrk="0" hangingPunct="1">
            <a:lnSpc>
              <a:spcPct val="100000"/>
            </a:lnSpc>
            <a:spcBef>
              <a:spcPts val="0"/>
            </a:spcBef>
            <a:spcAft>
              <a:spcPts val="0"/>
            </a:spcAft>
            <a:buClrTx/>
            <a:buSzTx/>
            <a:buFontTx/>
            <a:buNone/>
            <a:tabLst/>
            <a:defRPr/>
          </a:pPr>
          <a:r>
            <a:rPr lang="uz-Cyrl-UZ" sz="2400" b="1" dirty="0" smtClean="0">
              <a:effectLst/>
              <a:latin typeface="Times New Roman" pitchFamily="18" charset="0"/>
              <a:ea typeface="Times New Roman"/>
              <a:cs typeface="Times New Roman" pitchFamily="18" charset="0"/>
            </a:rPr>
            <a:t>Turk hoqonligining O’rta Osiyoga bostirib kirishi. </a:t>
          </a:r>
          <a:r>
            <a:rPr lang="en-US" sz="2400" b="1" dirty="0" err="1" smtClean="0">
              <a:effectLst/>
              <a:latin typeface="Times New Roman" pitchFamily="18" charset="0"/>
              <a:ea typeface="Times New Roman"/>
              <a:cs typeface="Times New Roman" pitchFamily="18" charset="0"/>
            </a:rPr>
            <a:t>Eftaliylar</a:t>
          </a:r>
          <a:r>
            <a:rPr lang="en-US" sz="2400" b="1" dirty="0" smtClean="0">
              <a:effectLst/>
              <a:latin typeface="Times New Roman" pitchFamily="18" charset="0"/>
              <a:ea typeface="Times New Roman"/>
              <a:cs typeface="Times New Roman" pitchFamily="18" charset="0"/>
            </a:rPr>
            <a:t> </a:t>
          </a:r>
          <a:r>
            <a:rPr lang="en-US" sz="2400" b="1" dirty="0" err="1" smtClean="0">
              <a:effectLst/>
              <a:latin typeface="Times New Roman" pitchFamily="18" charset="0"/>
              <a:ea typeface="Times New Roman"/>
              <a:cs typeface="Times New Roman" pitchFamily="18" charset="0"/>
            </a:rPr>
            <a:t>davlatining</a:t>
          </a:r>
          <a:r>
            <a:rPr lang="en-US" sz="2400" b="1" dirty="0" smtClean="0">
              <a:effectLst/>
              <a:latin typeface="Times New Roman" pitchFamily="18" charset="0"/>
              <a:ea typeface="Times New Roman"/>
              <a:cs typeface="Times New Roman" pitchFamily="18" charset="0"/>
            </a:rPr>
            <a:t> </a:t>
          </a:r>
          <a:r>
            <a:rPr lang="en-US" sz="2400" b="1" dirty="0" err="1" smtClean="0">
              <a:effectLst/>
              <a:latin typeface="Times New Roman" pitchFamily="18" charset="0"/>
              <a:ea typeface="Times New Roman"/>
              <a:cs typeface="Times New Roman" pitchFamily="18" charset="0"/>
            </a:rPr>
            <a:t>barham</a:t>
          </a:r>
          <a:r>
            <a:rPr lang="en-US" sz="2400" b="1" dirty="0" smtClean="0">
              <a:effectLst/>
              <a:latin typeface="Times New Roman" pitchFamily="18" charset="0"/>
              <a:ea typeface="Times New Roman"/>
              <a:cs typeface="Times New Roman" pitchFamily="18" charset="0"/>
            </a:rPr>
            <a:t> </a:t>
          </a:r>
          <a:r>
            <a:rPr lang="en-US" sz="2400" b="1" dirty="0" err="1" smtClean="0">
              <a:effectLst/>
              <a:latin typeface="Times New Roman" pitchFamily="18" charset="0"/>
              <a:ea typeface="Times New Roman"/>
              <a:cs typeface="Times New Roman" pitchFamily="18" charset="0"/>
            </a:rPr>
            <a:t>topishi</a:t>
          </a:r>
          <a:r>
            <a:rPr lang="en-US" sz="2400" b="1" dirty="0" smtClean="0">
              <a:effectLst/>
              <a:latin typeface="Times New Roman" pitchFamily="18" charset="0"/>
              <a:cs typeface="Times New Roman" pitchFamily="18" charset="0"/>
            </a:rPr>
            <a:t>. </a:t>
          </a:r>
          <a:endParaRPr lang="ru-RU" sz="2400" b="1" dirty="0" smtClean="0">
            <a:latin typeface="Times New Roman" pitchFamily="18" charset="0"/>
            <a:cs typeface="Times New Roman" pitchFamily="18" charset="0"/>
          </a:endParaRPr>
        </a:p>
        <a:p>
          <a:pPr marL="285750" indent="0" algn="l" defTabSz="1244600">
            <a:lnSpc>
              <a:spcPct val="90000"/>
            </a:lnSpc>
            <a:spcBef>
              <a:spcPct val="0"/>
            </a:spcBef>
            <a:spcAft>
              <a:spcPct val="15000"/>
            </a:spcAft>
            <a:buNone/>
          </a:pPr>
          <a:endParaRPr lang="ru-RU" sz="2400" b="1" dirty="0">
            <a:latin typeface="Times New Roman" pitchFamily="18" charset="0"/>
            <a:cs typeface="Times New Roman" pitchFamily="18" charset="0"/>
          </a:endParaRPr>
        </a:p>
      </dgm:t>
    </dgm:pt>
    <dgm:pt modelId="{35718741-AE24-4D72-87F0-5FEC52F4EC5E}" type="parTrans" cxnId="{997FE6A2-E5BA-472D-9611-01B90E28E3B2}">
      <dgm:prSet/>
      <dgm:spPr/>
      <dgm:t>
        <a:bodyPr/>
        <a:lstStyle/>
        <a:p>
          <a:endParaRPr lang="ru-RU" sz="2400" b="1">
            <a:latin typeface="Times New Roman" pitchFamily="18" charset="0"/>
            <a:cs typeface="Times New Roman" pitchFamily="18" charset="0"/>
          </a:endParaRPr>
        </a:p>
      </dgm:t>
    </dgm:pt>
    <dgm:pt modelId="{E5E6542A-8820-4ED4-A747-AB4BB46139CE}" type="sibTrans" cxnId="{997FE6A2-E5BA-472D-9611-01B90E28E3B2}">
      <dgm:prSet/>
      <dgm:spPr/>
      <dgm:t>
        <a:bodyPr/>
        <a:lstStyle/>
        <a:p>
          <a:endParaRPr lang="ru-RU" sz="2400" b="1">
            <a:latin typeface="Times New Roman" pitchFamily="18" charset="0"/>
            <a:cs typeface="Times New Roman" pitchFamily="18" charset="0"/>
          </a:endParaRPr>
        </a:p>
      </dgm:t>
    </dgm:pt>
    <dgm:pt modelId="{468D18D3-3AC8-4ED5-90CE-38F4E3BDA5A9}">
      <dgm:prSet custT="1"/>
      <dgm:spPr>
        <a:solidFill>
          <a:srgbClr val="00B0F0"/>
        </a:solidFill>
      </dgm:spPr>
      <dgm:t>
        <a:bodyPr/>
        <a:lstStyle/>
        <a:p>
          <a:r>
            <a:rPr lang="en-US" sz="2400" b="1" dirty="0" smtClean="0">
              <a:latin typeface="Times New Roman" pitchFamily="18" charset="0"/>
              <a:cs typeface="Times New Roman" pitchFamily="18" charset="0"/>
            </a:rPr>
            <a:t>4</a:t>
          </a:r>
          <a:endParaRPr lang="ru-RU" sz="2400" b="1" dirty="0">
            <a:latin typeface="Times New Roman" pitchFamily="18" charset="0"/>
            <a:cs typeface="Times New Roman" pitchFamily="18" charset="0"/>
          </a:endParaRPr>
        </a:p>
      </dgm:t>
    </dgm:pt>
    <dgm:pt modelId="{3AC1F8E1-6231-4A00-A8F9-3A77BA8604CD}" type="parTrans" cxnId="{61C9345E-249D-4F1C-BAC3-11923DDF1ED0}">
      <dgm:prSet/>
      <dgm:spPr/>
      <dgm:t>
        <a:bodyPr/>
        <a:lstStyle/>
        <a:p>
          <a:endParaRPr lang="ru-RU" sz="2400" b="1">
            <a:latin typeface="Times New Roman" pitchFamily="18" charset="0"/>
            <a:cs typeface="Times New Roman" pitchFamily="18" charset="0"/>
          </a:endParaRPr>
        </a:p>
      </dgm:t>
    </dgm:pt>
    <dgm:pt modelId="{96394368-DCED-44B5-8273-F3C9F0C68BEB}" type="sibTrans" cxnId="{61C9345E-249D-4F1C-BAC3-11923DDF1ED0}">
      <dgm:prSet/>
      <dgm:spPr/>
      <dgm:t>
        <a:bodyPr/>
        <a:lstStyle/>
        <a:p>
          <a:endParaRPr lang="ru-RU" sz="2400" b="1">
            <a:latin typeface="Times New Roman" pitchFamily="18" charset="0"/>
            <a:cs typeface="Times New Roman" pitchFamily="18" charset="0"/>
          </a:endParaRPr>
        </a:p>
      </dgm:t>
    </dgm:pt>
    <dgm:pt modelId="{7B1DCAC0-1270-4C58-87EB-31EB53891D27}">
      <dgm:prSet custT="1"/>
      <dgm:spPr>
        <a:solidFill>
          <a:srgbClr val="00FF00"/>
        </a:solidFill>
      </dgm:spPr>
      <dgm:t>
        <a:bodyPr/>
        <a:lstStyle/>
        <a:p>
          <a:r>
            <a:rPr lang="en-US" sz="2400" b="1" dirty="0" smtClean="0">
              <a:latin typeface="Times New Roman" pitchFamily="18" charset="0"/>
              <a:cs typeface="Times New Roman" pitchFamily="18" charset="0"/>
            </a:rPr>
            <a:t>3</a:t>
          </a:r>
          <a:endParaRPr lang="ru-RU" sz="2400" b="1" dirty="0">
            <a:latin typeface="Times New Roman" pitchFamily="18" charset="0"/>
            <a:cs typeface="Times New Roman" pitchFamily="18" charset="0"/>
          </a:endParaRPr>
        </a:p>
      </dgm:t>
    </dgm:pt>
    <dgm:pt modelId="{F4B7FD7E-81EA-42D1-9E07-3E2640C7E56C}" type="parTrans" cxnId="{560FF9E8-8FE0-4F9C-B6AB-6A87F76DC0FD}">
      <dgm:prSet/>
      <dgm:spPr/>
      <dgm:t>
        <a:bodyPr/>
        <a:lstStyle/>
        <a:p>
          <a:endParaRPr lang="ru-RU" sz="2400" b="1">
            <a:latin typeface="Times New Roman" pitchFamily="18" charset="0"/>
            <a:cs typeface="Times New Roman" pitchFamily="18" charset="0"/>
          </a:endParaRPr>
        </a:p>
      </dgm:t>
    </dgm:pt>
    <dgm:pt modelId="{A3962A9B-D3A4-4353-81DB-5DAC84822D6D}" type="sibTrans" cxnId="{560FF9E8-8FE0-4F9C-B6AB-6A87F76DC0FD}">
      <dgm:prSet/>
      <dgm:spPr/>
      <dgm:t>
        <a:bodyPr/>
        <a:lstStyle/>
        <a:p>
          <a:endParaRPr lang="ru-RU" sz="2400" b="1">
            <a:latin typeface="Times New Roman" pitchFamily="18" charset="0"/>
            <a:cs typeface="Times New Roman" pitchFamily="18" charset="0"/>
          </a:endParaRPr>
        </a:p>
      </dgm:t>
    </dgm:pt>
    <dgm:pt modelId="{3715E39C-04AF-46BD-AB63-4C5313BFB73E}">
      <dgm:prSet custT="1"/>
      <dgm:spPr>
        <a:solidFill>
          <a:srgbClr val="00FF00">
            <a:alpha val="90000"/>
          </a:srgbClr>
        </a:solidFill>
      </dgm:spPr>
      <dgm:t>
        <a:bodyPr/>
        <a:lstStyle/>
        <a:p>
          <a:pPr algn="ctr"/>
          <a:r>
            <a:rPr lang="en-US" sz="2400" b="1" dirty="0" smtClean="0">
              <a:latin typeface="Times New Roman" pitchFamily="18" charset="0"/>
              <a:cs typeface="Times New Roman" pitchFamily="18" charset="0"/>
            </a:rPr>
            <a:t>REJA:</a:t>
          </a:r>
          <a:endParaRPr lang="ru-RU" sz="2400" b="1" dirty="0">
            <a:latin typeface="Times New Roman" pitchFamily="18" charset="0"/>
            <a:cs typeface="Times New Roman" pitchFamily="18" charset="0"/>
          </a:endParaRPr>
        </a:p>
      </dgm:t>
    </dgm:pt>
    <dgm:pt modelId="{DB852930-4892-49D9-9364-5151F3683BDF}" type="parTrans" cxnId="{8D84C9C7-5D8F-4372-97E4-D77F8F567A5F}">
      <dgm:prSet/>
      <dgm:spPr/>
      <dgm:t>
        <a:bodyPr/>
        <a:lstStyle/>
        <a:p>
          <a:endParaRPr lang="ru-RU" sz="2400" b="1">
            <a:latin typeface="Times New Roman" pitchFamily="18" charset="0"/>
            <a:cs typeface="Times New Roman" pitchFamily="18" charset="0"/>
          </a:endParaRPr>
        </a:p>
      </dgm:t>
    </dgm:pt>
    <dgm:pt modelId="{076AB514-3460-41B1-BAC4-B7B1BA01481C}" type="sibTrans" cxnId="{8D84C9C7-5D8F-4372-97E4-D77F8F567A5F}">
      <dgm:prSet/>
      <dgm:spPr/>
      <dgm:t>
        <a:bodyPr/>
        <a:lstStyle/>
        <a:p>
          <a:endParaRPr lang="ru-RU" sz="2400" b="1">
            <a:latin typeface="Times New Roman" pitchFamily="18" charset="0"/>
            <a:cs typeface="Times New Roman" pitchFamily="18" charset="0"/>
          </a:endParaRPr>
        </a:p>
      </dgm:t>
    </dgm:pt>
    <dgm:pt modelId="{E539574C-AFD0-452F-9011-C601E8BA945B}">
      <dgm:prSet phldrT="[Текст]" custT="1"/>
      <dgm:spPr>
        <a:solidFill>
          <a:srgbClr val="FF6600">
            <a:alpha val="90000"/>
          </a:srgbClr>
        </a:solidFill>
      </dgm:spPr>
      <dgm:t>
        <a:bodyPr/>
        <a:lstStyle/>
        <a:p>
          <a:pPr marL="285750" indent="0" algn="l" defTabSz="1244600">
            <a:lnSpc>
              <a:spcPct val="90000"/>
            </a:lnSpc>
            <a:spcBef>
              <a:spcPct val="0"/>
            </a:spcBef>
            <a:spcAft>
              <a:spcPct val="15000"/>
            </a:spcAft>
            <a:buNone/>
          </a:pPr>
          <a:endParaRPr lang="ru-RU" sz="2400" b="1" dirty="0">
            <a:latin typeface="Times New Roman" pitchFamily="18" charset="0"/>
            <a:cs typeface="Times New Roman" pitchFamily="18" charset="0"/>
          </a:endParaRPr>
        </a:p>
      </dgm:t>
    </dgm:pt>
    <dgm:pt modelId="{51B0BC56-1682-457E-AD76-2A60E15EE3A3}" type="parTrans" cxnId="{1E178AB6-D0B6-4244-808E-4A3A6CD33703}">
      <dgm:prSet/>
      <dgm:spPr/>
      <dgm:t>
        <a:bodyPr/>
        <a:lstStyle/>
        <a:p>
          <a:endParaRPr lang="ru-RU" sz="2400" b="1">
            <a:latin typeface="Times New Roman" pitchFamily="18" charset="0"/>
            <a:cs typeface="Times New Roman" pitchFamily="18" charset="0"/>
          </a:endParaRPr>
        </a:p>
      </dgm:t>
    </dgm:pt>
    <dgm:pt modelId="{23F4B5B3-C9AC-4392-BEBB-BD2E759320BE}" type="sibTrans" cxnId="{1E178AB6-D0B6-4244-808E-4A3A6CD33703}">
      <dgm:prSet/>
      <dgm:spPr/>
      <dgm:t>
        <a:bodyPr/>
        <a:lstStyle/>
        <a:p>
          <a:endParaRPr lang="ru-RU" sz="2400" b="1">
            <a:latin typeface="Times New Roman" pitchFamily="18" charset="0"/>
            <a:cs typeface="Times New Roman" pitchFamily="18" charset="0"/>
          </a:endParaRPr>
        </a:p>
      </dgm:t>
    </dgm:pt>
    <dgm:pt modelId="{BDA76254-A955-49F7-B1A8-D185440E04D6}">
      <dgm:prSet custT="1"/>
      <dgm:spPr>
        <a:solidFill>
          <a:schemeClr val="accent6">
            <a:alpha val="90000"/>
          </a:schemeClr>
        </a:solidFill>
      </dgm:spPr>
      <dgm:t>
        <a:bodyPr/>
        <a:lstStyle/>
        <a:p>
          <a:pPr marL="285750" indent="0" algn="l" defTabSz="1244600">
            <a:lnSpc>
              <a:spcPct val="90000"/>
            </a:lnSpc>
            <a:spcBef>
              <a:spcPct val="0"/>
            </a:spcBef>
            <a:spcAft>
              <a:spcPct val="15000"/>
            </a:spcAft>
            <a:buNone/>
          </a:pPr>
          <a:r>
            <a:rPr lang="en-US" sz="2400" b="1" dirty="0" smtClean="0">
              <a:effectLst/>
              <a:latin typeface="Times New Roman" pitchFamily="18" charset="0"/>
              <a:ea typeface="Times New Roman"/>
              <a:cs typeface="Times New Roman" pitchFamily="18" charset="0"/>
            </a:rPr>
            <a:t>Turk </a:t>
          </a:r>
          <a:r>
            <a:rPr lang="en-US" sz="2400" b="1" dirty="0" err="1" smtClean="0">
              <a:effectLst/>
              <a:latin typeface="Times New Roman" pitchFamily="18" charset="0"/>
              <a:ea typeface="Times New Roman"/>
              <a:cs typeface="Times New Roman" pitchFamily="18" charset="0"/>
            </a:rPr>
            <a:t>hoqonligining</a:t>
          </a:r>
          <a:r>
            <a:rPr lang="en-US" sz="2400" b="1" dirty="0" smtClean="0">
              <a:effectLst/>
              <a:latin typeface="Times New Roman" pitchFamily="18" charset="0"/>
              <a:ea typeface="Times New Roman"/>
              <a:cs typeface="Times New Roman" pitchFamily="18" charset="0"/>
            </a:rPr>
            <a:t> </a:t>
          </a:r>
          <a:r>
            <a:rPr lang="en-US" sz="2400" b="1" dirty="0" err="1" smtClean="0">
              <a:effectLst/>
              <a:latin typeface="Times New Roman" pitchFamily="18" charset="0"/>
              <a:ea typeface="Times New Roman"/>
              <a:cs typeface="Times New Roman" pitchFamily="18" charset="0"/>
            </a:rPr>
            <a:t>boshqaruv</a:t>
          </a:r>
          <a:r>
            <a:rPr lang="en-US" sz="2400" b="1" dirty="0" smtClean="0">
              <a:effectLst/>
              <a:latin typeface="Times New Roman" pitchFamily="18" charset="0"/>
              <a:ea typeface="Times New Roman"/>
              <a:cs typeface="Times New Roman" pitchFamily="18" charset="0"/>
            </a:rPr>
            <a:t> </a:t>
          </a:r>
          <a:r>
            <a:rPr lang="en-US" sz="2400" b="1" dirty="0" err="1" smtClean="0">
              <a:effectLst/>
              <a:latin typeface="Times New Roman" pitchFamily="18" charset="0"/>
              <a:ea typeface="Times New Roman"/>
              <a:cs typeface="Times New Roman" pitchFamily="18" charset="0"/>
            </a:rPr>
            <a:t>tartibi</a:t>
          </a:r>
          <a:r>
            <a:rPr lang="en-US" sz="2400" b="1" dirty="0" smtClean="0">
              <a:effectLst/>
              <a:latin typeface="Times New Roman" pitchFamily="18" charset="0"/>
              <a:ea typeface="Times New Roman"/>
              <a:cs typeface="Times New Roman" pitchFamily="18" charset="0"/>
            </a:rPr>
            <a:t>. </a:t>
          </a:r>
          <a:r>
            <a:rPr lang="en-US" sz="2400" b="1" dirty="0" err="1" smtClean="0">
              <a:effectLst/>
              <a:latin typeface="Times New Roman" pitchFamily="18" charset="0"/>
              <a:ea typeface="Times New Roman"/>
              <a:cs typeface="Times New Roman" pitchFamily="18" charset="0"/>
            </a:rPr>
            <a:t>Abro’y</a:t>
          </a:r>
          <a:r>
            <a:rPr lang="en-US" sz="2400" b="1" dirty="0" smtClean="0">
              <a:effectLst/>
              <a:latin typeface="Times New Roman" pitchFamily="18" charset="0"/>
              <a:ea typeface="Times New Roman"/>
              <a:cs typeface="Times New Roman" pitchFamily="18" charset="0"/>
            </a:rPr>
            <a:t> </a:t>
          </a:r>
          <a:r>
            <a:rPr lang="en-US" sz="2400" b="1" dirty="0" err="1" smtClean="0">
              <a:effectLst/>
              <a:latin typeface="Times New Roman" pitchFamily="18" charset="0"/>
              <a:ea typeface="Times New Roman"/>
              <a:cs typeface="Times New Roman" pitchFamily="18" charset="0"/>
            </a:rPr>
            <a:t>qo’zg’aloni</a:t>
          </a:r>
          <a:endParaRPr lang="ru-RU" sz="2400" b="1" dirty="0">
            <a:latin typeface="Times New Roman" pitchFamily="18" charset="0"/>
            <a:cs typeface="Times New Roman" pitchFamily="18" charset="0"/>
          </a:endParaRPr>
        </a:p>
      </dgm:t>
    </dgm:pt>
    <dgm:pt modelId="{15D2BBE1-79F7-479D-924C-90F96A01F47A}" type="parTrans" cxnId="{6A109797-DDA2-41E7-ACC6-272747796363}">
      <dgm:prSet/>
      <dgm:spPr/>
      <dgm:t>
        <a:bodyPr/>
        <a:lstStyle/>
        <a:p>
          <a:endParaRPr lang="ru-RU" sz="2400" b="1">
            <a:latin typeface="Times New Roman" pitchFamily="18" charset="0"/>
            <a:cs typeface="Times New Roman" pitchFamily="18" charset="0"/>
          </a:endParaRPr>
        </a:p>
      </dgm:t>
    </dgm:pt>
    <dgm:pt modelId="{8FCEE4BD-0CF0-4995-9CA6-5CDF8FC70844}" type="sibTrans" cxnId="{6A109797-DDA2-41E7-ACC6-272747796363}">
      <dgm:prSet/>
      <dgm:spPr/>
      <dgm:t>
        <a:bodyPr/>
        <a:lstStyle/>
        <a:p>
          <a:endParaRPr lang="ru-RU" sz="2400" b="1">
            <a:latin typeface="Times New Roman" pitchFamily="18" charset="0"/>
            <a:cs typeface="Times New Roman" pitchFamily="18" charset="0"/>
          </a:endParaRPr>
        </a:p>
      </dgm:t>
    </dgm:pt>
    <dgm:pt modelId="{18E097CB-7DAF-4F06-B79C-658859653249}">
      <dgm:prSet custT="1"/>
      <dgm:spPr>
        <a:solidFill>
          <a:srgbClr val="FFFF00">
            <a:alpha val="90000"/>
          </a:srgbClr>
        </a:solidFill>
      </dgm:spPr>
      <dgm:t>
        <a:bodyPr/>
        <a:lstStyle/>
        <a:p>
          <a:pPr marL="285750" indent="0" algn="l" defTabSz="1244600">
            <a:lnSpc>
              <a:spcPct val="90000"/>
            </a:lnSpc>
            <a:spcBef>
              <a:spcPct val="0"/>
            </a:spcBef>
            <a:spcAft>
              <a:spcPct val="15000"/>
            </a:spcAft>
            <a:buNone/>
          </a:pPr>
          <a:endParaRPr lang="ru-RU" sz="2400" b="1" dirty="0">
            <a:latin typeface="Times New Roman" pitchFamily="18" charset="0"/>
            <a:cs typeface="Times New Roman" pitchFamily="18" charset="0"/>
          </a:endParaRPr>
        </a:p>
      </dgm:t>
    </dgm:pt>
    <dgm:pt modelId="{E9A5469A-151A-4CA9-B45C-AD4CAA447B5E}" type="parTrans" cxnId="{78F4192B-6943-415D-A662-9FD5108C9E3C}">
      <dgm:prSet/>
      <dgm:spPr/>
      <dgm:t>
        <a:bodyPr/>
        <a:lstStyle/>
        <a:p>
          <a:endParaRPr lang="ru-RU" sz="2400" b="1">
            <a:latin typeface="Times New Roman" pitchFamily="18" charset="0"/>
            <a:cs typeface="Times New Roman" pitchFamily="18" charset="0"/>
          </a:endParaRPr>
        </a:p>
      </dgm:t>
    </dgm:pt>
    <dgm:pt modelId="{3ECDFB8A-A478-411C-A6AB-1BF5972013BC}" type="sibTrans" cxnId="{78F4192B-6943-415D-A662-9FD5108C9E3C}">
      <dgm:prSet/>
      <dgm:spPr/>
      <dgm:t>
        <a:bodyPr/>
        <a:lstStyle/>
        <a:p>
          <a:endParaRPr lang="ru-RU" sz="2400" b="1">
            <a:latin typeface="Times New Roman" pitchFamily="18" charset="0"/>
            <a:cs typeface="Times New Roman" pitchFamily="18" charset="0"/>
          </a:endParaRPr>
        </a:p>
      </dgm:t>
    </dgm:pt>
    <dgm:pt modelId="{0E93FD74-6B65-4DB9-B972-A7452F1EDB8F}">
      <dgm:prSet custT="1"/>
      <dgm:spPr/>
      <dgm:t>
        <a:bodyPr/>
        <a:lstStyle/>
        <a:p>
          <a:r>
            <a:rPr lang="en-US" sz="2400" b="1" dirty="0" smtClean="0">
              <a:latin typeface="Times New Roman" pitchFamily="18" charset="0"/>
              <a:cs typeface="Times New Roman" pitchFamily="18" charset="0"/>
            </a:rPr>
            <a:t>1</a:t>
          </a:r>
          <a:endParaRPr lang="ru-RU" sz="2400" b="1" dirty="0">
            <a:latin typeface="Times New Roman" pitchFamily="18" charset="0"/>
            <a:cs typeface="Times New Roman" pitchFamily="18" charset="0"/>
          </a:endParaRPr>
        </a:p>
      </dgm:t>
    </dgm:pt>
    <dgm:pt modelId="{A25DD5FB-D3AA-4CFB-A31E-14A0E3314A38}" type="parTrans" cxnId="{84222D95-8B24-4CB7-BFDE-E21E92780774}">
      <dgm:prSet/>
      <dgm:spPr/>
      <dgm:t>
        <a:bodyPr/>
        <a:lstStyle/>
        <a:p>
          <a:endParaRPr lang="ru-RU" sz="2400" b="1">
            <a:latin typeface="Times New Roman" pitchFamily="18" charset="0"/>
            <a:cs typeface="Times New Roman" pitchFamily="18" charset="0"/>
          </a:endParaRPr>
        </a:p>
      </dgm:t>
    </dgm:pt>
    <dgm:pt modelId="{DEC30B18-9EA1-4E73-91D6-D05C8569F3B9}" type="sibTrans" cxnId="{84222D95-8B24-4CB7-BFDE-E21E92780774}">
      <dgm:prSet/>
      <dgm:spPr/>
      <dgm:t>
        <a:bodyPr/>
        <a:lstStyle/>
        <a:p>
          <a:endParaRPr lang="ru-RU" sz="2400" b="1">
            <a:latin typeface="Times New Roman" pitchFamily="18" charset="0"/>
            <a:cs typeface="Times New Roman" pitchFamily="18" charset="0"/>
          </a:endParaRPr>
        </a:p>
      </dgm:t>
    </dgm:pt>
    <dgm:pt modelId="{C79B2F06-8754-4FBE-AB22-1DFD7DB4B724}">
      <dgm:prSet custT="1"/>
      <dgm:spPr/>
      <dgm:t>
        <a:bodyPr/>
        <a:lstStyle/>
        <a:p>
          <a:r>
            <a:rPr lang="uz-Cyrl-UZ" sz="2400" b="1" dirty="0" smtClean="0">
              <a:effectLst/>
              <a:latin typeface="Times New Roman" pitchFamily="18" charset="0"/>
              <a:ea typeface="Times New Roman"/>
              <a:cs typeface="Times New Roman" pitchFamily="18" charset="0"/>
            </a:rPr>
            <a:t>Turk hoqonligining vujudga kelishi</a:t>
          </a:r>
          <a:r>
            <a:rPr lang="en-US" sz="2400" b="1" dirty="0" smtClean="0">
              <a:latin typeface="Times New Roman" pitchFamily="18" charset="0"/>
              <a:cs typeface="Times New Roman" pitchFamily="18" charset="0"/>
            </a:rPr>
            <a:t>.</a:t>
          </a:r>
          <a:endParaRPr lang="ru-RU" sz="2400" b="1" dirty="0">
            <a:latin typeface="Times New Roman" pitchFamily="18" charset="0"/>
            <a:cs typeface="Times New Roman" pitchFamily="18" charset="0"/>
          </a:endParaRPr>
        </a:p>
      </dgm:t>
    </dgm:pt>
    <dgm:pt modelId="{24775359-82EB-455C-9CB3-F6E71C3041C4}" type="parTrans" cxnId="{A38E8A82-DCB4-48C5-BDA2-E6BE6F8CC904}">
      <dgm:prSet/>
      <dgm:spPr/>
      <dgm:t>
        <a:bodyPr/>
        <a:lstStyle/>
        <a:p>
          <a:endParaRPr lang="ru-RU" sz="2400" b="1">
            <a:latin typeface="Times New Roman" pitchFamily="18" charset="0"/>
            <a:cs typeface="Times New Roman" pitchFamily="18" charset="0"/>
          </a:endParaRPr>
        </a:p>
      </dgm:t>
    </dgm:pt>
    <dgm:pt modelId="{3F4F7618-B343-440F-ABDB-82672AA0A6B9}" type="sibTrans" cxnId="{A38E8A82-DCB4-48C5-BDA2-E6BE6F8CC904}">
      <dgm:prSet/>
      <dgm:spPr/>
      <dgm:t>
        <a:bodyPr/>
        <a:lstStyle/>
        <a:p>
          <a:endParaRPr lang="ru-RU" sz="2400" b="1">
            <a:latin typeface="Times New Roman" pitchFamily="18" charset="0"/>
            <a:cs typeface="Times New Roman" pitchFamily="18" charset="0"/>
          </a:endParaRPr>
        </a:p>
      </dgm:t>
    </dgm:pt>
    <dgm:pt modelId="{164CC1B5-0F1A-4433-B754-6D15A8230CDE}">
      <dgm:prSet custT="1"/>
      <dgm:spPr/>
      <dgm:t>
        <a:bodyPr/>
        <a:lstStyle/>
        <a:p>
          <a:pPr marL="0" marR="0" indent="0" algn="l" defTabSz="914400" eaLnBrk="1" fontAlgn="auto" latinLnBrk="0" hangingPunct="1">
            <a:lnSpc>
              <a:spcPct val="100000"/>
            </a:lnSpc>
            <a:spcBef>
              <a:spcPts val="0"/>
            </a:spcBef>
            <a:spcAft>
              <a:spcPts val="0"/>
            </a:spcAft>
            <a:buClrTx/>
            <a:buSzTx/>
            <a:buFontTx/>
            <a:buNone/>
            <a:tabLst/>
            <a:defRPr/>
          </a:pPr>
          <a:r>
            <a:rPr lang="en-US" sz="2400" b="1" dirty="0">
              <a:latin typeface="Times New Roman" pitchFamily="18" charset="0"/>
              <a:cs typeface="Times New Roman" pitchFamily="18" charset="0"/>
            </a:rPr>
            <a:t>Turk hoqonligining ikkiga </a:t>
          </a:r>
          <a:r>
            <a:rPr lang="en-US" sz="2400" b="1" dirty="0" err="1">
              <a:latin typeface="Times New Roman" pitchFamily="18" charset="0"/>
              <a:cs typeface="Times New Roman" pitchFamily="18" charset="0"/>
            </a:rPr>
            <a:t>bo’linib</a:t>
          </a:r>
          <a:r>
            <a:rPr lang="en-US" sz="2400" b="1" dirty="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ketishi</a:t>
          </a:r>
          <a:endParaRPr lang="ru-RU" sz="2400" b="1" dirty="0" smtClean="0">
            <a:latin typeface="Times New Roman" pitchFamily="18" charset="0"/>
            <a:cs typeface="Times New Roman" pitchFamily="18" charset="0"/>
          </a:endParaRPr>
        </a:p>
        <a:p>
          <a:endParaRPr lang="ru-RU" sz="2400" b="1" dirty="0">
            <a:latin typeface="Times New Roman" pitchFamily="18" charset="0"/>
            <a:cs typeface="Times New Roman" pitchFamily="18" charset="0"/>
          </a:endParaRPr>
        </a:p>
      </dgm:t>
    </dgm:pt>
    <dgm:pt modelId="{A59FA45B-1015-4332-A61C-8062DC4A0B62}" type="parTrans" cxnId="{243CCEE3-95C9-41E3-84CE-0072CE7BF2CC}">
      <dgm:prSet/>
      <dgm:spPr/>
      <dgm:t>
        <a:bodyPr/>
        <a:lstStyle/>
        <a:p>
          <a:endParaRPr lang="ru-RU" sz="2400" b="1">
            <a:latin typeface="Times New Roman" pitchFamily="18" charset="0"/>
            <a:cs typeface="Times New Roman" pitchFamily="18" charset="0"/>
          </a:endParaRPr>
        </a:p>
      </dgm:t>
    </dgm:pt>
    <dgm:pt modelId="{8EE5B3D9-83C5-4340-A6FE-65695FD9D9EC}" type="sibTrans" cxnId="{243CCEE3-95C9-41E3-84CE-0072CE7BF2CC}">
      <dgm:prSet/>
      <dgm:spPr/>
      <dgm:t>
        <a:bodyPr/>
        <a:lstStyle/>
        <a:p>
          <a:endParaRPr lang="ru-RU" sz="2400" b="1">
            <a:latin typeface="Times New Roman" pitchFamily="18" charset="0"/>
            <a:cs typeface="Times New Roman" pitchFamily="18" charset="0"/>
          </a:endParaRPr>
        </a:p>
      </dgm:t>
    </dgm:pt>
    <dgm:pt modelId="{132E4071-F913-4E06-AA0F-431283BD88E2}">
      <dgm:prSet custT="1"/>
      <dgm:spPr/>
      <dgm:t>
        <a:bodyPr/>
        <a:lstStyle/>
        <a:p>
          <a:r>
            <a:rPr lang="en-US" sz="2400" b="1" dirty="0" smtClean="0">
              <a:latin typeface="Times New Roman" pitchFamily="18" charset="0"/>
              <a:cs typeface="Times New Roman" pitchFamily="18" charset="0"/>
            </a:rPr>
            <a:t>5</a:t>
          </a:r>
          <a:endParaRPr lang="ru-RU" sz="2400" b="1" dirty="0">
            <a:latin typeface="Times New Roman" pitchFamily="18" charset="0"/>
            <a:cs typeface="Times New Roman" pitchFamily="18" charset="0"/>
          </a:endParaRPr>
        </a:p>
      </dgm:t>
    </dgm:pt>
    <dgm:pt modelId="{5BDC52A5-6F94-4EBB-94F0-07F77BF97023}" type="parTrans" cxnId="{C9973B55-517C-4ADF-A3B2-ACB2017324EC}">
      <dgm:prSet/>
      <dgm:spPr/>
      <dgm:t>
        <a:bodyPr/>
        <a:lstStyle/>
        <a:p>
          <a:endParaRPr lang="ru-RU" sz="2400" b="1">
            <a:latin typeface="Times New Roman" pitchFamily="18" charset="0"/>
            <a:cs typeface="Times New Roman" pitchFamily="18" charset="0"/>
          </a:endParaRPr>
        </a:p>
      </dgm:t>
    </dgm:pt>
    <dgm:pt modelId="{50E5C55D-28FB-4BD8-B55C-ADDF5ADE2433}" type="sibTrans" cxnId="{C9973B55-517C-4ADF-A3B2-ACB2017324EC}">
      <dgm:prSet/>
      <dgm:spPr/>
      <dgm:t>
        <a:bodyPr/>
        <a:lstStyle/>
        <a:p>
          <a:endParaRPr lang="ru-RU" sz="2400" b="1">
            <a:latin typeface="Times New Roman" pitchFamily="18" charset="0"/>
            <a:cs typeface="Times New Roman" pitchFamily="18" charset="0"/>
          </a:endParaRPr>
        </a:p>
      </dgm:t>
    </dgm:pt>
    <dgm:pt modelId="{470AF8F0-C4E1-45D9-8787-0ECA2168EA74}">
      <dgm:prSet custT="1"/>
      <dgm:spPr/>
      <dgm:t>
        <a:bodyPr/>
        <a:lstStyle/>
        <a:p>
          <a:r>
            <a:rPr lang="en-US" sz="2400" b="1" smtClean="0">
              <a:latin typeface="Times New Roman" pitchFamily="18" charset="0"/>
              <a:cs typeface="Times New Roman" pitchFamily="18" charset="0"/>
            </a:rPr>
            <a:t>G’arbiy Turk hoqonligi davrida O’rta Osiyo</a:t>
          </a:r>
          <a:endParaRPr lang="ru-RU" sz="2400" b="1">
            <a:latin typeface="Times New Roman" pitchFamily="18" charset="0"/>
            <a:cs typeface="Times New Roman" pitchFamily="18" charset="0"/>
          </a:endParaRPr>
        </a:p>
      </dgm:t>
    </dgm:pt>
    <dgm:pt modelId="{01710753-3C9D-466F-ACE5-BF1D2B3A7E56}" type="parTrans" cxnId="{A372A26C-C5E8-49D0-A968-FEB68D288796}">
      <dgm:prSet/>
      <dgm:spPr/>
      <dgm:t>
        <a:bodyPr/>
        <a:lstStyle/>
        <a:p>
          <a:endParaRPr lang="ru-RU" sz="2400" b="1">
            <a:latin typeface="Times New Roman" pitchFamily="18" charset="0"/>
            <a:cs typeface="Times New Roman" pitchFamily="18" charset="0"/>
          </a:endParaRPr>
        </a:p>
      </dgm:t>
    </dgm:pt>
    <dgm:pt modelId="{02F6F3C9-FD5B-4C3C-A12A-24A7D539034D}" type="sibTrans" cxnId="{A372A26C-C5E8-49D0-A968-FEB68D288796}">
      <dgm:prSet/>
      <dgm:spPr/>
      <dgm:t>
        <a:bodyPr/>
        <a:lstStyle/>
        <a:p>
          <a:endParaRPr lang="ru-RU" sz="2400" b="1">
            <a:latin typeface="Times New Roman" pitchFamily="18" charset="0"/>
            <a:cs typeface="Times New Roman" pitchFamily="18" charset="0"/>
          </a:endParaRPr>
        </a:p>
      </dgm:t>
    </dgm:pt>
    <dgm:pt modelId="{631C68D5-11D4-4538-ADDF-AACEFE877D7E}">
      <dgm:prSet custT="1"/>
      <dgm:spPr/>
      <dgm:t>
        <a:bodyPr/>
        <a:lstStyle/>
        <a:p>
          <a:r>
            <a:rPr lang="en-US" sz="2400" b="1" dirty="0" smtClean="0">
              <a:latin typeface="Times New Roman" pitchFamily="18" charset="0"/>
              <a:cs typeface="Times New Roman" pitchFamily="18" charset="0"/>
            </a:rPr>
            <a:t>6</a:t>
          </a:r>
          <a:endParaRPr lang="ru-RU" sz="2400" b="1" dirty="0">
            <a:latin typeface="Times New Roman" pitchFamily="18" charset="0"/>
            <a:cs typeface="Times New Roman" pitchFamily="18" charset="0"/>
          </a:endParaRPr>
        </a:p>
      </dgm:t>
    </dgm:pt>
    <dgm:pt modelId="{D1ED2543-C032-441B-AF91-B330838FFB94}" type="parTrans" cxnId="{2CCE5724-EF65-46B2-B96F-54898114A3DE}">
      <dgm:prSet/>
      <dgm:spPr/>
      <dgm:t>
        <a:bodyPr/>
        <a:lstStyle/>
        <a:p>
          <a:endParaRPr lang="ru-RU" sz="2400" b="1">
            <a:latin typeface="Times New Roman" pitchFamily="18" charset="0"/>
            <a:cs typeface="Times New Roman" pitchFamily="18" charset="0"/>
          </a:endParaRPr>
        </a:p>
      </dgm:t>
    </dgm:pt>
    <dgm:pt modelId="{B0A6C51A-1833-40D0-A1C2-D0B2A7BCE6B3}" type="sibTrans" cxnId="{2CCE5724-EF65-46B2-B96F-54898114A3DE}">
      <dgm:prSet/>
      <dgm:spPr/>
      <dgm:t>
        <a:bodyPr/>
        <a:lstStyle/>
        <a:p>
          <a:endParaRPr lang="ru-RU" sz="2400" b="1">
            <a:latin typeface="Times New Roman" pitchFamily="18" charset="0"/>
            <a:cs typeface="Times New Roman" pitchFamily="18" charset="0"/>
          </a:endParaRPr>
        </a:p>
      </dgm:t>
    </dgm:pt>
    <dgm:pt modelId="{8B7B0A20-3023-4C13-97E2-F64133C2F46E}">
      <dgm:prSet custT="1"/>
      <dgm:spPr/>
      <dgm:t>
        <a:bodyPr/>
        <a:lstStyle/>
        <a:p>
          <a:r>
            <a:rPr lang="en-US" sz="2400" b="1" smtClean="0">
              <a:latin typeface="Times New Roman" pitchFamily="18" charset="0"/>
              <a:cs typeface="Times New Roman" pitchFamily="18" charset="0"/>
            </a:rPr>
            <a:t>Turk hoqonligi davrida O’rta Osiyo xalqlarining iqtisodiy, ijtimoiy, madaniy hayoti</a:t>
          </a:r>
          <a:endParaRPr lang="ru-RU" sz="2400" b="1">
            <a:latin typeface="Times New Roman" pitchFamily="18" charset="0"/>
            <a:cs typeface="Times New Roman" pitchFamily="18" charset="0"/>
          </a:endParaRPr>
        </a:p>
      </dgm:t>
    </dgm:pt>
    <dgm:pt modelId="{66DBE29F-87B1-44FD-8437-C20BA754767D}" type="parTrans" cxnId="{F37AB3D1-000F-4338-899A-DC126FE856FA}">
      <dgm:prSet/>
      <dgm:spPr/>
      <dgm:t>
        <a:bodyPr/>
        <a:lstStyle/>
        <a:p>
          <a:endParaRPr lang="ru-RU" sz="2400" b="1">
            <a:latin typeface="Times New Roman" pitchFamily="18" charset="0"/>
            <a:cs typeface="Times New Roman" pitchFamily="18" charset="0"/>
          </a:endParaRPr>
        </a:p>
      </dgm:t>
    </dgm:pt>
    <dgm:pt modelId="{28B61638-6B77-4C3D-AF57-FC5724B06C81}" type="sibTrans" cxnId="{F37AB3D1-000F-4338-899A-DC126FE856FA}">
      <dgm:prSet/>
      <dgm:spPr/>
      <dgm:t>
        <a:bodyPr/>
        <a:lstStyle/>
        <a:p>
          <a:endParaRPr lang="ru-RU" sz="2400" b="1">
            <a:latin typeface="Times New Roman" pitchFamily="18" charset="0"/>
            <a:cs typeface="Times New Roman" pitchFamily="18" charset="0"/>
          </a:endParaRPr>
        </a:p>
      </dgm:t>
    </dgm:pt>
    <dgm:pt modelId="{E1E48826-3675-4359-B92C-1FF5FCB94CD3}" type="pres">
      <dgm:prSet presAssocID="{8178988C-5EDC-4BCD-A05A-9D6B742947E4}" presName="linearFlow" presStyleCnt="0">
        <dgm:presLayoutVars>
          <dgm:dir/>
          <dgm:animLvl val="lvl"/>
          <dgm:resizeHandles val="exact"/>
        </dgm:presLayoutVars>
      </dgm:prSet>
      <dgm:spPr/>
      <dgm:t>
        <a:bodyPr/>
        <a:lstStyle/>
        <a:p>
          <a:endParaRPr lang="ru-RU"/>
        </a:p>
      </dgm:t>
    </dgm:pt>
    <dgm:pt modelId="{A5278660-3D8F-4B0A-B362-18A7AEA7E2A4}" type="pres">
      <dgm:prSet presAssocID="{C2891164-EB4D-48A8-8434-6F3BBCDD6D0C}" presName="composite" presStyleCnt="0"/>
      <dgm:spPr/>
    </dgm:pt>
    <dgm:pt modelId="{5A1D79F6-D1DB-487E-9123-EF87421A6EEC}" type="pres">
      <dgm:prSet presAssocID="{C2891164-EB4D-48A8-8434-6F3BBCDD6D0C}" presName="parentText" presStyleLbl="alignNode1" presStyleIdx="0" presStyleCnt="7">
        <dgm:presLayoutVars>
          <dgm:chMax val="1"/>
          <dgm:bulletEnabled val="1"/>
        </dgm:presLayoutVars>
      </dgm:prSet>
      <dgm:spPr/>
      <dgm:t>
        <a:bodyPr/>
        <a:lstStyle/>
        <a:p>
          <a:endParaRPr lang="ru-RU"/>
        </a:p>
      </dgm:t>
    </dgm:pt>
    <dgm:pt modelId="{390CF3E5-E61B-43D1-A2D6-56C9FFAFFE45}" type="pres">
      <dgm:prSet presAssocID="{C2891164-EB4D-48A8-8434-6F3BBCDD6D0C}" presName="descendantText" presStyleLbl="alignAcc1" presStyleIdx="0" presStyleCnt="7" custLinFactNeighborX="0" custLinFactNeighborY="12491">
        <dgm:presLayoutVars>
          <dgm:bulletEnabled val="1"/>
        </dgm:presLayoutVars>
      </dgm:prSet>
      <dgm:spPr/>
      <dgm:t>
        <a:bodyPr/>
        <a:lstStyle/>
        <a:p>
          <a:endParaRPr lang="ru-RU"/>
        </a:p>
      </dgm:t>
    </dgm:pt>
    <dgm:pt modelId="{EADAEBFC-195B-49E0-A392-E780E3A16320}" type="pres">
      <dgm:prSet presAssocID="{3D674BA9-DA20-4807-865D-03AEE653D481}" presName="sp" presStyleCnt="0"/>
      <dgm:spPr/>
    </dgm:pt>
    <dgm:pt modelId="{C135FEF3-019C-451F-9FBE-880812A95435}" type="pres">
      <dgm:prSet presAssocID="{0E93FD74-6B65-4DB9-B972-A7452F1EDB8F}" presName="composite" presStyleCnt="0"/>
      <dgm:spPr/>
    </dgm:pt>
    <dgm:pt modelId="{1E9F6750-7E4A-43F2-BAF3-36426F84C4C5}" type="pres">
      <dgm:prSet presAssocID="{0E93FD74-6B65-4DB9-B972-A7452F1EDB8F}" presName="parentText" presStyleLbl="alignNode1" presStyleIdx="1" presStyleCnt="7" custLinFactNeighborX="1620" custLinFactNeighborY="1294">
        <dgm:presLayoutVars>
          <dgm:chMax val="1"/>
          <dgm:bulletEnabled val="1"/>
        </dgm:presLayoutVars>
      </dgm:prSet>
      <dgm:spPr/>
      <dgm:t>
        <a:bodyPr/>
        <a:lstStyle/>
        <a:p>
          <a:endParaRPr lang="ru-RU"/>
        </a:p>
      </dgm:t>
    </dgm:pt>
    <dgm:pt modelId="{C2DF9872-C43D-4BBF-8347-3C6A70BFD24A}" type="pres">
      <dgm:prSet presAssocID="{0E93FD74-6B65-4DB9-B972-A7452F1EDB8F}" presName="descendantText" presStyleLbl="alignAcc1" presStyleIdx="1" presStyleCnt="7">
        <dgm:presLayoutVars>
          <dgm:bulletEnabled val="1"/>
        </dgm:presLayoutVars>
      </dgm:prSet>
      <dgm:spPr/>
      <dgm:t>
        <a:bodyPr/>
        <a:lstStyle/>
        <a:p>
          <a:endParaRPr lang="ru-RU"/>
        </a:p>
      </dgm:t>
    </dgm:pt>
    <dgm:pt modelId="{79C57284-01DB-4E92-A4B5-09F4FF18715D}" type="pres">
      <dgm:prSet presAssocID="{DEC30B18-9EA1-4E73-91D6-D05C8569F3B9}" presName="sp" presStyleCnt="0"/>
      <dgm:spPr/>
    </dgm:pt>
    <dgm:pt modelId="{B79137DA-FC40-4BDC-83BE-99EA5D8BF91A}" type="pres">
      <dgm:prSet presAssocID="{9395BE04-FFA1-4556-AB8B-C8F322E02EDD}" presName="composite" presStyleCnt="0"/>
      <dgm:spPr/>
    </dgm:pt>
    <dgm:pt modelId="{40932C02-687C-4294-9E00-4674ABED59BF}" type="pres">
      <dgm:prSet presAssocID="{9395BE04-FFA1-4556-AB8B-C8F322E02EDD}" presName="parentText" presStyleLbl="alignNode1" presStyleIdx="2" presStyleCnt="7" custLinFactNeighborX="0" custLinFactNeighborY="0">
        <dgm:presLayoutVars>
          <dgm:chMax val="1"/>
          <dgm:bulletEnabled val="1"/>
        </dgm:presLayoutVars>
      </dgm:prSet>
      <dgm:spPr/>
      <dgm:t>
        <a:bodyPr/>
        <a:lstStyle/>
        <a:p>
          <a:endParaRPr lang="ru-RU"/>
        </a:p>
      </dgm:t>
    </dgm:pt>
    <dgm:pt modelId="{A8BC2B2F-B68E-4888-B32B-6E22F6C06644}" type="pres">
      <dgm:prSet presAssocID="{9395BE04-FFA1-4556-AB8B-C8F322E02EDD}" presName="descendantText" presStyleLbl="alignAcc1" presStyleIdx="2" presStyleCnt="7" custLinFactNeighborX="-87" custLinFactNeighborY="2202">
        <dgm:presLayoutVars>
          <dgm:bulletEnabled val="1"/>
        </dgm:presLayoutVars>
      </dgm:prSet>
      <dgm:spPr/>
      <dgm:t>
        <a:bodyPr/>
        <a:lstStyle/>
        <a:p>
          <a:endParaRPr lang="ru-RU"/>
        </a:p>
      </dgm:t>
    </dgm:pt>
    <dgm:pt modelId="{CFDF99B4-EC90-4F34-9893-F38055FBD13F}" type="pres">
      <dgm:prSet presAssocID="{5A5AD32E-336D-460A-A45B-DE6ECE4ED70E}" presName="sp" presStyleCnt="0"/>
      <dgm:spPr/>
    </dgm:pt>
    <dgm:pt modelId="{72D17277-DD62-45C5-846F-22EB1E571751}" type="pres">
      <dgm:prSet presAssocID="{7B1DCAC0-1270-4C58-87EB-31EB53891D27}" presName="composite" presStyleCnt="0"/>
      <dgm:spPr/>
    </dgm:pt>
    <dgm:pt modelId="{71DDEC49-4A1F-4C0F-980C-202866BB1157}" type="pres">
      <dgm:prSet presAssocID="{7B1DCAC0-1270-4C58-87EB-31EB53891D27}" presName="parentText" presStyleLbl="alignNode1" presStyleIdx="3" presStyleCnt="7">
        <dgm:presLayoutVars>
          <dgm:chMax val="1"/>
          <dgm:bulletEnabled val="1"/>
        </dgm:presLayoutVars>
      </dgm:prSet>
      <dgm:spPr/>
      <dgm:t>
        <a:bodyPr/>
        <a:lstStyle/>
        <a:p>
          <a:endParaRPr lang="ru-RU"/>
        </a:p>
      </dgm:t>
    </dgm:pt>
    <dgm:pt modelId="{A655DBC3-5943-4A98-920D-04D37EDD2889}" type="pres">
      <dgm:prSet presAssocID="{7B1DCAC0-1270-4C58-87EB-31EB53891D27}" presName="descendantText" presStyleLbl="alignAcc1" presStyleIdx="3" presStyleCnt="7">
        <dgm:presLayoutVars>
          <dgm:bulletEnabled val="1"/>
        </dgm:presLayoutVars>
      </dgm:prSet>
      <dgm:spPr/>
      <dgm:t>
        <a:bodyPr/>
        <a:lstStyle/>
        <a:p>
          <a:endParaRPr lang="ru-RU"/>
        </a:p>
      </dgm:t>
    </dgm:pt>
    <dgm:pt modelId="{B006B130-2A25-48E3-9842-9BC71F25BB94}" type="pres">
      <dgm:prSet presAssocID="{A3962A9B-D3A4-4353-81DB-5DAC84822D6D}" presName="sp" presStyleCnt="0"/>
      <dgm:spPr/>
    </dgm:pt>
    <dgm:pt modelId="{04B436BC-E779-4981-B5CB-8C60F1B076C7}" type="pres">
      <dgm:prSet presAssocID="{468D18D3-3AC8-4ED5-90CE-38F4E3BDA5A9}" presName="composite" presStyleCnt="0"/>
      <dgm:spPr/>
    </dgm:pt>
    <dgm:pt modelId="{E6C64F9D-DDA1-47CE-A1B7-9ABC9655F660}" type="pres">
      <dgm:prSet presAssocID="{468D18D3-3AC8-4ED5-90CE-38F4E3BDA5A9}" presName="parentText" presStyleLbl="alignNode1" presStyleIdx="4" presStyleCnt="7">
        <dgm:presLayoutVars>
          <dgm:chMax val="1"/>
          <dgm:bulletEnabled val="1"/>
        </dgm:presLayoutVars>
      </dgm:prSet>
      <dgm:spPr/>
      <dgm:t>
        <a:bodyPr/>
        <a:lstStyle/>
        <a:p>
          <a:endParaRPr lang="ru-RU"/>
        </a:p>
      </dgm:t>
    </dgm:pt>
    <dgm:pt modelId="{E41E4BF2-770D-4BA7-AE30-8660378FFB7B}" type="pres">
      <dgm:prSet presAssocID="{468D18D3-3AC8-4ED5-90CE-38F4E3BDA5A9}" presName="descendantText" presStyleLbl="alignAcc1" presStyleIdx="4" presStyleCnt="7" custLinFactNeighborY="4792">
        <dgm:presLayoutVars>
          <dgm:bulletEnabled val="1"/>
        </dgm:presLayoutVars>
      </dgm:prSet>
      <dgm:spPr/>
      <dgm:t>
        <a:bodyPr/>
        <a:lstStyle/>
        <a:p>
          <a:endParaRPr lang="ru-RU"/>
        </a:p>
      </dgm:t>
    </dgm:pt>
    <dgm:pt modelId="{585BA3DD-7638-4FEC-9584-10EB581B09F4}" type="pres">
      <dgm:prSet presAssocID="{96394368-DCED-44B5-8273-F3C9F0C68BEB}" presName="sp" presStyleCnt="0"/>
      <dgm:spPr/>
    </dgm:pt>
    <dgm:pt modelId="{1016A982-D7BC-44FF-9D66-7C369D6DE438}" type="pres">
      <dgm:prSet presAssocID="{132E4071-F913-4E06-AA0F-431283BD88E2}" presName="composite" presStyleCnt="0"/>
      <dgm:spPr/>
    </dgm:pt>
    <dgm:pt modelId="{7436A58A-8B1A-4439-8325-E33A7F1E176F}" type="pres">
      <dgm:prSet presAssocID="{132E4071-F913-4E06-AA0F-431283BD88E2}" presName="parentText" presStyleLbl="alignNode1" presStyleIdx="5" presStyleCnt="7">
        <dgm:presLayoutVars>
          <dgm:chMax val="1"/>
          <dgm:bulletEnabled val="1"/>
        </dgm:presLayoutVars>
      </dgm:prSet>
      <dgm:spPr/>
      <dgm:t>
        <a:bodyPr/>
        <a:lstStyle/>
        <a:p>
          <a:endParaRPr lang="ru-RU"/>
        </a:p>
      </dgm:t>
    </dgm:pt>
    <dgm:pt modelId="{6ED15E7D-99F3-43FF-8BDD-37051F2B1BAA}" type="pres">
      <dgm:prSet presAssocID="{132E4071-F913-4E06-AA0F-431283BD88E2}" presName="descendantText" presStyleLbl="alignAcc1" presStyleIdx="5" presStyleCnt="7">
        <dgm:presLayoutVars>
          <dgm:bulletEnabled val="1"/>
        </dgm:presLayoutVars>
      </dgm:prSet>
      <dgm:spPr/>
      <dgm:t>
        <a:bodyPr/>
        <a:lstStyle/>
        <a:p>
          <a:endParaRPr lang="ru-RU"/>
        </a:p>
      </dgm:t>
    </dgm:pt>
    <dgm:pt modelId="{038CC437-8440-48B6-8B05-B2CE96AE3D7E}" type="pres">
      <dgm:prSet presAssocID="{50E5C55D-28FB-4BD8-B55C-ADDF5ADE2433}" presName="sp" presStyleCnt="0"/>
      <dgm:spPr/>
    </dgm:pt>
    <dgm:pt modelId="{B3D784AD-3D77-46C9-A674-DD44B5FFE889}" type="pres">
      <dgm:prSet presAssocID="{631C68D5-11D4-4538-ADDF-AACEFE877D7E}" presName="composite" presStyleCnt="0"/>
      <dgm:spPr/>
    </dgm:pt>
    <dgm:pt modelId="{3500C00F-04AE-4F63-B15E-1D8013B805CE}" type="pres">
      <dgm:prSet presAssocID="{631C68D5-11D4-4538-ADDF-AACEFE877D7E}" presName="parentText" presStyleLbl="alignNode1" presStyleIdx="6" presStyleCnt="7">
        <dgm:presLayoutVars>
          <dgm:chMax val="1"/>
          <dgm:bulletEnabled val="1"/>
        </dgm:presLayoutVars>
      </dgm:prSet>
      <dgm:spPr/>
      <dgm:t>
        <a:bodyPr/>
        <a:lstStyle/>
        <a:p>
          <a:endParaRPr lang="ru-RU"/>
        </a:p>
      </dgm:t>
    </dgm:pt>
    <dgm:pt modelId="{10AD8514-885D-4708-8A63-29EF7D0D24E2}" type="pres">
      <dgm:prSet presAssocID="{631C68D5-11D4-4538-ADDF-AACEFE877D7E}" presName="descendantText" presStyleLbl="alignAcc1" presStyleIdx="6" presStyleCnt="7">
        <dgm:presLayoutVars>
          <dgm:bulletEnabled val="1"/>
        </dgm:presLayoutVars>
      </dgm:prSet>
      <dgm:spPr/>
      <dgm:t>
        <a:bodyPr/>
        <a:lstStyle/>
        <a:p>
          <a:endParaRPr lang="ru-RU"/>
        </a:p>
      </dgm:t>
    </dgm:pt>
  </dgm:ptLst>
  <dgm:cxnLst>
    <dgm:cxn modelId="{33D6F9F9-F638-4EB7-8AAE-8AB5A4A554A0}" type="presOf" srcId="{C2891164-EB4D-48A8-8434-6F3BBCDD6D0C}" destId="{5A1D79F6-D1DB-487E-9123-EF87421A6EEC}" srcOrd="0" destOrd="0" presId="urn:microsoft.com/office/officeart/2005/8/layout/chevron2"/>
    <dgm:cxn modelId="{F37AB3D1-000F-4338-899A-DC126FE856FA}" srcId="{631C68D5-11D4-4538-ADDF-AACEFE877D7E}" destId="{8B7B0A20-3023-4C13-97E2-F64133C2F46E}" srcOrd="0" destOrd="0" parTransId="{66DBE29F-87B1-44FD-8437-C20BA754767D}" sibTransId="{28B61638-6B77-4C3D-AF57-FC5724B06C81}"/>
    <dgm:cxn modelId="{78F4192B-6943-415D-A662-9FD5108C9E3C}" srcId="{468D18D3-3AC8-4ED5-90CE-38F4E3BDA5A9}" destId="{18E097CB-7DAF-4F06-B79C-658859653249}" srcOrd="0" destOrd="0" parTransId="{E9A5469A-151A-4CA9-B45C-AD4CAA447B5E}" sibTransId="{3ECDFB8A-A478-411C-A6AB-1BF5972013BC}"/>
    <dgm:cxn modelId="{23B41BFB-ED61-41C9-BB24-D67FACA6F3BD}" type="presOf" srcId="{3715E39C-04AF-46BD-AB63-4C5313BFB73E}" destId="{390CF3E5-E61B-43D1-A2D6-56C9FFAFFE45}" srcOrd="0" destOrd="0" presId="urn:microsoft.com/office/officeart/2005/8/layout/chevron2"/>
    <dgm:cxn modelId="{973E0554-79DD-4BCF-8C5B-28A52BC01329}" type="presOf" srcId="{9395BE04-FFA1-4556-AB8B-C8F322E02EDD}" destId="{40932C02-687C-4294-9E00-4674ABED59BF}" srcOrd="0" destOrd="0" presId="urn:microsoft.com/office/officeart/2005/8/layout/chevron2"/>
    <dgm:cxn modelId="{9F83881E-5FE9-45F2-9D68-6860CD6A5764}" type="presOf" srcId="{13845F77-BC03-4809-8D9B-BE21EE847022}" destId="{A8BC2B2F-B68E-4888-B32B-6E22F6C06644}" srcOrd="0" destOrd="1" presId="urn:microsoft.com/office/officeart/2005/8/layout/chevron2"/>
    <dgm:cxn modelId="{05318E09-CE2E-4DF6-B3EB-370900239C9D}" type="presOf" srcId="{470AF8F0-C4E1-45D9-8787-0ECA2168EA74}" destId="{6ED15E7D-99F3-43FF-8BDD-37051F2B1BAA}" srcOrd="0" destOrd="0" presId="urn:microsoft.com/office/officeart/2005/8/layout/chevron2"/>
    <dgm:cxn modelId="{8D84C9C7-5D8F-4372-97E4-D77F8F567A5F}" srcId="{C2891164-EB4D-48A8-8434-6F3BBCDD6D0C}" destId="{3715E39C-04AF-46BD-AB63-4C5313BFB73E}" srcOrd="0" destOrd="0" parTransId="{DB852930-4892-49D9-9364-5151F3683BDF}" sibTransId="{076AB514-3460-41B1-BAC4-B7B1BA01481C}"/>
    <dgm:cxn modelId="{B2C19496-6530-4E63-AC60-7056EE3F6AD8}" type="presOf" srcId="{C79B2F06-8754-4FBE-AB22-1DFD7DB4B724}" destId="{C2DF9872-C43D-4BBF-8347-3C6A70BFD24A}" srcOrd="0" destOrd="0" presId="urn:microsoft.com/office/officeart/2005/8/layout/chevron2"/>
    <dgm:cxn modelId="{25C27BF5-F89B-4F23-AC39-57C7A1E4035A}" type="presOf" srcId="{8B7B0A20-3023-4C13-97E2-F64133C2F46E}" destId="{10AD8514-885D-4708-8A63-29EF7D0D24E2}" srcOrd="0" destOrd="0" presId="urn:microsoft.com/office/officeart/2005/8/layout/chevron2"/>
    <dgm:cxn modelId="{80000EEF-1E79-4B40-8AA4-ADB40895C899}" type="presOf" srcId="{631C68D5-11D4-4538-ADDF-AACEFE877D7E}" destId="{3500C00F-04AE-4F63-B15E-1D8013B805CE}" srcOrd="0" destOrd="0" presId="urn:microsoft.com/office/officeart/2005/8/layout/chevron2"/>
    <dgm:cxn modelId="{9BBA5E01-221C-4A28-B83E-918C0CBD3D7C}" type="presOf" srcId="{BDA76254-A955-49F7-B1A8-D185440E04D6}" destId="{A655DBC3-5943-4A98-920D-04D37EDD2889}" srcOrd="0" destOrd="0" presId="urn:microsoft.com/office/officeart/2005/8/layout/chevron2"/>
    <dgm:cxn modelId="{69C9C305-A91B-40AB-B38B-90658D61E703}" type="presOf" srcId="{E539574C-AFD0-452F-9011-C601E8BA945B}" destId="{A8BC2B2F-B68E-4888-B32B-6E22F6C06644}" srcOrd="0" destOrd="0" presId="urn:microsoft.com/office/officeart/2005/8/layout/chevron2"/>
    <dgm:cxn modelId="{A3E3B052-4B33-47C7-8A8C-44A7050617C9}" type="presOf" srcId="{8178988C-5EDC-4BCD-A05A-9D6B742947E4}" destId="{E1E48826-3675-4359-B92C-1FF5FCB94CD3}" srcOrd="0" destOrd="0" presId="urn:microsoft.com/office/officeart/2005/8/layout/chevron2"/>
    <dgm:cxn modelId="{C9973B55-517C-4ADF-A3B2-ACB2017324EC}" srcId="{8178988C-5EDC-4BCD-A05A-9D6B742947E4}" destId="{132E4071-F913-4E06-AA0F-431283BD88E2}" srcOrd="5" destOrd="0" parTransId="{5BDC52A5-6F94-4EBB-94F0-07F77BF97023}" sibTransId="{50E5C55D-28FB-4BD8-B55C-ADDF5ADE2433}"/>
    <dgm:cxn modelId="{61C9345E-249D-4F1C-BAC3-11923DDF1ED0}" srcId="{8178988C-5EDC-4BCD-A05A-9D6B742947E4}" destId="{468D18D3-3AC8-4ED5-90CE-38F4E3BDA5A9}" srcOrd="4" destOrd="0" parTransId="{3AC1F8E1-6231-4A00-A8F9-3A77BA8604CD}" sibTransId="{96394368-DCED-44B5-8273-F3C9F0C68BEB}"/>
    <dgm:cxn modelId="{A38E8A82-DCB4-48C5-BDA2-E6BE6F8CC904}" srcId="{0E93FD74-6B65-4DB9-B972-A7452F1EDB8F}" destId="{C79B2F06-8754-4FBE-AB22-1DFD7DB4B724}" srcOrd="0" destOrd="0" parTransId="{24775359-82EB-455C-9CB3-F6E71C3041C4}" sibTransId="{3F4F7618-B343-440F-ABDB-82672AA0A6B9}"/>
    <dgm:cxn modelId="{DB9FBB31-CA6C-48F6-897F-6E3D4D2FC151}" type="presOf" srcId="{0E93FD74-6B65-4DB9-B972-A7452F1EDB8F}" destId="{1E9F6750-7E4A-43F2-BAF3-36426F84C4C5}" srcOrd="0" destOrd="0" presId="urn:microsoft.com/office/officeart/2005/8/layout/chevron2"/>
    <dgm:cxn modelId="{F1CA009A-6FF5-4CB8-9B5E-4878FC19437A}" type="presOf" srcId="{468D18D3-3AC8-4ED5-90CE-38F4E3BDA5A9}" destId="{E6C64F9D-DDA1-47CE-A1B7-9ABC9655F660}" srcOrd="0" destOrd="0" presId="urn:microsoft.com/office/officeart/2005/8/layout/chevron2"/>
    <dgm:cxn modelId="{A372A26C-C5E8-49D0-A968-FEB68D288796}" srcId="{132E4071-F913-4E06-AA0F-431283BD88E2}" destId="{470AF8F0-C4E1-45D9-8787-0ECA2168EA74}" srcOrd="0" destOrd="0" parTransId="{01710753-3C9D-466F-ACE5-BF1D2B3A7E56}" sibTransId="{02F6F3C9-FD5B-4C3C-A12A-24A7D539034D}"/>
    <dgm:cxn modelId="{1E178AB6-D0B6-4244-808E-4A3A6CD33703}" srcId="{9395BE04-FFA1-4556-AB8B-C8F322E02EDD}" destId="{E539574C-AFD0-452F-9011-C601E8BA945B}" srcOrd="0" destOrd="0" parTransId="{51B0BC56-1682-457E-AD76-2A60E15EE3A3}" sibTransId="{23F4B5B3-C9AC-4392-BEBB-BD2E759320BE}"/>
    <dgm:cxn modelId="{84222D95-8B24-4CB7-BFDE-E21E92780774}" srcId="{8178988C-5EDC-4BCD-A05A-9D6B742947E4}" destId="{0E93FD74-6B65-4DB9-B972-A7452F1EDB8F}" srcOrd="1" destOrd="0" parTransId="{A25DD5FB-D3AA-4CFB-A31E-14A0E3314A38}" sibTransId="{DEC30B18-9EA1-4E73-91D6-D05C8569F3B9}"/>
    <dgm:cxn modelId="{B3E65F99-3157-48C3-82E9-8B1632727689}" type="presOf" srcId="{132E4071-F913-4E06-AA0F-431283BD88E2}" destId="{7436A58A-8B1A-4439-8325-E33A7F1E176F}" srcOrd="0" destOrd="0" presId="urn:microsoft.com/office/officeart/2005/8/layout/chevron2"/>
    <dgm:cxn modelId="{478183CA-2BA2-4FEB-A72E-BC3FF21A4871}" type="presOf" srcId="{18E097CB-7DAF-4F06-B79C-658859653249}" destId="{E41E4BF2-770D-4BA7-AE30-8660378FFB7B}" srcOrd="0" destOrd="0" presId="urn:microsoft.com/office/officeart/2005/8/layout/chevron2"/>
    <dgm:cxn modelId="{83E2D47F-2445-4760-A3FD-C041BC19EC8D}" type="presOf" srcId="{7B1DCAC0-1270-4C58-87EB-31EB53891D27}" destId="{71DDEC49-4A1F-4C0F-980C-202866BB1157}" srcOrd="0" destOrd="0" presId="urn:microsoft.com/office/officeart/2005/8/layout/chevron2"/>
    <dgm:cxn modelId="{6A109797-DDA2-41E7-ACC6-272747796363}" srcId="{7B1DCAC0-1270-4C58-87EB-31EB53891D27}" destId="{BDA76254-A955-49F7-B1A8-D185440E04D6}" srcOrd="0" destOrd="0" parTransId="{15D2BBE1-79F7-479D-924C-90F96A01F47A}" sibTransId="{8FCEE4BD-0CF0-4995-9CA6-5CDF8FC70844}"/>
    <dgm:cxn modelId="{2CCE5724-EF65-46B2-B96F-54898114A3DE}" srcId="{8178988C-5EDC-4BCD-A05A-9D6B742947E4}" destId="{631C68D5-11D4-4538-ADDF-AACEFE877D7E}" srcOrd="6" destOrd="0" parTransId="{D1ED2543-C032-441B-AF91-B330838FFB94}" sibTransId="{B0A6C51A-1833-40D0-A1C2-D0B2A7BCE6B3}"/>
    <dgm:cxn modelId="{B498C6B0-1B5C-4D62-8881-337853D6AB8C}" srcId="{8178988C-5EDC-4BCD-A05A-9D6B742947E4}" destId="{9395BE04-FFA1-4556-AB8B-C8F322E02EDD}" srcOrd="2" destOrd="0" parTransId="{EF5DBF7D-33AB-4CD6-AB78-85A78CEDD1FD}" sibTransId="{5A5AD32E-336D-460A-A45B-DE6ECE4ED70E}"/>
    <dgm:cxn modelId="{243CCEE3-95C9-41E3-84CE-0072CE7BF2CC}" srcId="{468D18D3-3AC8-4ED5-90CE-38F4E3BDA5A9}" destId="{164CC1B5-0F1A-4433-B754-6D15A8230CDE}" srcOrd="1" destOrd="0" parTransId="{A59FA45B-1015-4332-A61C-8062DC4A0B62}" sibTransId="{8EE5B3D9-83C5-4340-A6FE-65695FD9D9EC}"/>
    <dgm:cxn modelId="{CE3EEA5B-6160-4E2B-B68B-42240395820D}" type="presOf" srcId="{164CC1B5-0F1A-4433-B754-6D15A8230CDE}" destId="{E41E4BF2-770D-4BA7-AE30-8660378FFB7B}" srcOrd="0" destOrd="1" presId="urn:microsoft.com/office/officeart/2005/8/layout/chevron2"/>
    <dgm:cxn modelId="{997FE6A2-E5BA-472D-9611-01B90E28E3B2}" srcId="{9395BE04-FFA1-4556-AB8B-C8F322E02EDD}" destId="{13845F77-BC03-4809-8D9B-BE21EE847022}" srcOrd="1" destOrd="0" parTransId="{35718741-AE24-4D72-87F0-5FEC52F4EC5E}" sibTransId="{E5E6542A-8820-4ED4-A747-AB4BB46139CE}"/>
    <dgm:cxn modelId="{560FF9E8-8FE0-4F9C-B6AB-6A87F76DC0FD}" srcId="{8178988C-5EDC-4BCD-A05A-9D6B742947E4}" destId="{7B1DCAC0-1270-4C58-87EB-31EB53891D27}" srcOrd="3" destOrd="0" parTransId="{F4B7FD7E-81EA-42D1-9E07-3E2640C7E56C}" sibTransId="{A3962A9B-D3A4-4353-81DB-5DAC84822D6D}"/>
    <dgm:cxn modelId="{85DB9DD5-CDD8-4870-BD30-0C10BF5024F7}" srcId="{8178988C-5EDC-4BCD-A05A-9D6B742947E4}" destId="{C2891164-EB4D-48A8-8434-6F3BBCDD6D0C}" srcOrd="0" destOrd="0" parTransId="{F5B675D3-3F61-410C-820A-D67EA12EB4F2}" sibTransId="{3D674BA9-DA20-4807-865D-03AEE653D481}"/>
    <dgm:cxn modelId="{68083C28-C0DC-48AF-B1DD-6348DA8212EF}" type="presParOf" srcId="{E1E48826-3675-4359-B92C-1FF5FCB94CD3}" destId="{A5278660-3D8F-4B0A-B362-18A7AEA7E2A4}" srcOrd="0" destOrd="0" presId="urn:microsoft.com/office/officeart/2005/8/layout/chevron2"/>
    <dgm:cxn modelId="{9625D80A-4123-4D0B-BEA3-BC27484E95AD}" type="presParOf" srcId="{A5278660-3D8F-4B0A-B362-18A7AEA7E2A4}" destId="{5A1D79F6-D1DB-487E-9123-EF87421A6EEC}" srcOrd="0" destOrd="0" presId="urn:microsoft.com/office/officeart/2005/8/layout/chevron2"/>
    <dgm:cxn modelId="{34E63308-BA9D-40FA-9E21-BB0082A5A244}" type="presParOf" srcId="{A5278660-3D8F-4B0A-B362-18A7AEA7E2A4}" destId="{390CF3E5-E61B-43D1-A2D6-56C9FFAFFE45}" srcOrd="1" destOrd="0" presId="urn:microsoft.com/office/officeart/2005/8/layout/chevron2"/>
    <dgm:cxn modelId="{905BAD52-BEF7-449D-BA4F-A1DCB230266F}" type="presParOf" srcId="{E1E48826-3675-4359-B92C-1FF5FCB94CD3}" destId="{EADAEBFC-195B-49E0-A392-E780E3A16320}" srcOrd="1" destOrd="0" presId="urn:microsoft.com/office/officeart/2005/8/layout/chevron2"/>
    <dgm:cxn modelId="{F3DF5DCF-F521-47A0-8F11-19701BE33F7A}" type="presParOf" srcId="{E1E48826-3675-4359-B92C-1FF5FCB94CD3}" destId="{C135FEF3-019C-451F-9FBE-880812A95435}" srcOrd="2" destOrd="0" presId="urn:microsoft.com/office/officeart/2005/8/layout/chevron2"/>
    <dgm:cxn modelId="{0CBC3F3F-EAC3-49ED-BFBA-16597D52EB9E}" type="presParOf" srcId="{C135FEF3-019C-451F-9FBE-880812A95435}" destId="{1E9F6750-7E4A-43F2-BAF3-36426F84C4C5}" srcOrd="0" destOrd="0" presId="urn:microsoft.com/office/officeart/2005/8/layout/chevron2"/>
    <dgm:cxn modelId="{A9B0CC94-F0DF-4441-B78A-54ADE0DD4094}" type="presParOf" srcId="{C135FEF3-019C-451F-9FBE-880812A95435}" destId="{C2DF9872-C43D-4BBF-8347-3C6A70BFD24A}" srcOrd="1" destOrd="0" presId="urn:microsoft.com/office/officeart/2005/8/layout/chevron2"/>
    <dgm:cxn modelId="{FD1D26C2-6625-4661-8BDB-2F9260D14F38}" type="presParOf" srcId="{E1E48826-3675-4359-B92C-1FF5FCB94CD3}" destId="{79C57284-01DB-4E92-A4B5-09F4FF18715D}" srcOrd="3" destOrd="0" presId="urn:microsoft.com/office/officeart/2005/8/layout/chevron2"/>
    <dgm:cxn modelId="{769292F6-703D-4004-8501-702A2308680D}" type="presParOf" srcId="{E1E48826-3675-4359-B92C-1FF5FCB94CD3}" destId="{B79137DA-FC40-4BDC-83BE-99EA5D8BF91A}" srcOrd="4" destOrd="0" presId="urn:microsoft.com/office/officeart/2005/8/layout/chevron2"/>
    <dgm:cxn modelId="{CD4AFDAE-F91B-4A32-A038-4DD509ED3F87}" type="presParOf" srcId="{B79137DA-FC40-4BDC-83BE-99EA5D8BF91A}" destId="{40932C02-687C-4294-9E00-4674ABED59BF}" srcOrd="0" destOrd="0" presId="urn:microsoft.com/office/officeart/2005/8/layout/chevron2"/>
    <dgm:cxn modelId="{666F556C-6D53-4B80-B5C9-89ABB92B15E6}" type="presParOf" srcId="{B79137DA-FC40-4BDC-83BE-99EA5D8BF91A}" destId="{A8BC2B2F-B68E-4888-B32B-6E22F6C06644}" srcOrd="1" destOrd="0" presId="urn:microsoft.com/office/officeart/2005/8/layout/chevron2"/>
    <dgm:cxn modelId="{017E383A-A3F7-421B-B86E-AD583828200D}" type="presParOf" srcId="{E1E48826-3675-4359-B92C-1FF5FCB94CD3}" destId="{CFDF99B4-EC90-4F34-9893-F38055FBD13F}" srcOrd="5" destOrd="0" presId="urn:microsoft.com/office/officeart/2005/8/layout/chevron2"/>
    <dgm:cxn modelId="{D989BC51-77A2-4D4B-B223-205A8922D1E7}" type="presParOf" srcId="{E1E48826-3675-4359-B92C-1FF5FCB94CD3}" destId="{72D17277-DD62-45C5-846F-22EB1E571751}" srcOrd="6" destOrd="0" presId="urn:microsoft.com/office/officeart/2005/8/layout/chevron2"/>
    <dgm:cxn modelId="{7FEA34A5-7BF7-4568-ABDD-AB5EE26F98AD}" type="presParOf" srcId="{72D17277-DD62-45C5-846F-22EB1E571751}" destId="{71DDEC49-4A1F-4C0F-980C-202866BB1157}" srcOrd="0" destOrd="0" presId="urn:microsoft.com/office/officeart/2005/8/layout/chevron2"/>
    <dgm:cxn modelId="{96617783-3E23-462D-B000-790C490417A0}" type="presParOf" srcId="{72D17277-DD62-45C5-846F-22EB1E571751}" destId="{A655DBC3-5943-4A98-920D-04D37EDD2889}" srcOrd="1" destOrd="0" presId="urn:microsoft.com/office/officeart/2005/8/layout/chevron2"/>
    <dgm:cxn modelId="{74CD53CA-296D-4D6F-B7C8-85421B5EDA0C}" type="presParOf" srcId="{E1E48826-3675-4359-B92C-1FF5FCB94CD3}" destId="{B006B130-2A25-48E3-9842-9BC71F25BB94}" srcOrd="7" destOrd="0" presId="urn:microsoft.com/office/officeart/2005/8/layout/chevron2"/>
    <dgm:cxn modelId="{DF3B54D7-BA7A-46F1-89C1-BB59DFEECBB3}" type="presParOf" srcId="{E1E48826-3675-4359-B92C-1FF5FCB94CD3}" destId="{04B436BC-E779-4981-B5CB-8C60F1B076C7}" srcOrd="8" destOrd="0" presId="urn:microsoft.com/office/officeart/2005/8/layout/chevron2"/>
    <dgm:cxn modelId="{5FB2D5DE-27D8-424F-91C5-CC9CEED9B718}" type="presParOf" srcId="{04B436BC-E779-4981-B5CB-8C60F1B076C7}" destId="{E6C64F9D-DDA1-47CE-A1B7-9ABC9655F660}" srcOrd="0" destOrd="0" presId="urn:microsoft.com/office/officeart/2005/8/layout/chevron2"/>
    <dgm:cxn modelId="{9B0355B6-97B9-4683-9693-280CA68A3A71}" type="presParOf" srcId="{04B436BC-E779-4981-B5CB-8C60F1B076C7}" destId="{E41E4BF2-770D-4BA7-AE30-8660378FFB7B}" srcOrd="1" destOrd="0" presId="urn:microsoft.com/office/officeart/2005/8/layout/chevron2"/>
    <dgm:cxn modelId="{99E454E8-FF04-4333-A148-F15ADA876432}" type="presParOf" srcId="{E1E48826-3675-4359-B92C-1FF5FCB94CD3}" destId="{585BA3DD-7638-4FEC-9584-10EB581B09F4}" srcOrd="9" destOrd="0" presId="urn:microsoft.com/office/officeart/2005/8/layout/chevron2"/>
    <dgm:cxn modelId="{93EF937F-775F-42F9-BC35-680FA5B31EF3}" type="presParOf" srcId="{E1E48826-3675-4359-B92C-1FF5FCB94CD3}" destId="{1016A982-D7BC-44FF-9D66-7C369D6DE438}" srcOrd="10" destOrd="0" presId="urn:microsoft.com/office/officeart/2005/8/layout/chevron2"/>
    <dgm:cxn modelId="{9EAD3424-E005-456C-A0CF-FFC869E8BB6C}" type="presParOf" srcId="{1016A982-D7BC-44FF-9D66-7C369D6DE438}" destId="{7436A58A-8B1A-4439-8325-E33A7F1E176F}" srcOrd="0" destOrd="0" presId="urn:microsoft.com/office/officeart/2005/8/layout/chevron2"/>
    <dgm:cxn modelId="{32CF426C-2799-4570-BC8C-0D8977ED5F0B}" type="presParOf" srcId="{1016A982-D7BC-44FF-9D66-7C369D6DE438}" destId="{6ED15E7D-99F3-43FF-8BDD-37051F2B1BAA}" srcOrd="1" destOrd="0" presId="urn:microsoft.com/office/officeart/2005/8/layout/chevron2"/>
    <dgm:cxn modelId="{63732169-701F-46D2-BFDD-EB351BF872B6}" type="presParOf" srcId="{E1E48826-3675-4359-B92C-1FF5FCB94CD3}" destId="{038CC437-8440-48B6-8B05-B2CE96AE3D7E}" srcOrd="11" destOrd="0" presId="urn:microsoft.com/office/officeart/2005/8/layout/chevron2"/>
    <dgm:cxn modelId="{69318499-A117-45E8-A083-FB51732E1A42}" type="presParOf" srcId="{E1E48826-3675-4359-B92C-1FF5FCB94CD3}" destId="{B3D784AD-3D77-46C9-A674-DD44B5FFE889}" srcOrd="12" destOrd="0" presId="urn:microsoft.com/office/officeart/2005/8/layout/chevron2"/>
    <dgm:cxn modelId="{0937E597-494C-4DB3-9757-778E160E8363}" type="presParOf" srcId="{B3D784AD-3D77-46C9-A674-DD44B5FFE889}" destId="{3500C00F-04AE-4F63-B15E-1D8013B805CE}" srcOrd="0" destOrd="0" presId="urn:microsoft.com/office/officeart/2005/8/layout/chevron2"/>
    <dgm:cxn modelId="{C2C5C79D-555B-47F2-8243-DB33152F88DB}" type="presParOf" srcId="{B3D784AD-3D77-46C9-A674-DD44B5FFE889}" destId="{10AD8514-885D-4708-8A63-29EF7D0D24E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D79F6-D1DB-487E-9123-EF87421A6EEC}">
      <dsp:nvSpPr>
        <dsp:cNvPr id="0" name=""/>
        <dsp:cNvSpPr/>
      </dsp:nvSpPr>
      <dsp:spPr>
        <a:xfrm rot="5400000">
          <a:off x="-154283" y="158039"/>
          <a:ext cx="1028559" cy="719991"/>
        </a:xfrm>
        <a:prstGeom prst="chevron">
          <a:avLst/>
        </a:prstGeom>
        <a:solidFill>
          <a:srgbClr val="FFFFFF"/>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uz-Cyrl-UZ" sz="2400" b="1" kern="1200" dirty="0" smtClean="0">
              <a:latin typeface="Times New Roman" pitchFamily="18" charset="0"/>
              <a:cs typeface="Times New Roman" pitchFamily="18" charset="0"/>
            </a:rPr>
            <a:t>№</a:t>
          </a:r>
          <a:endParaRPr lang="ru-RU" sz="2400" b="1" kern="1200" dirty="0">
            <a:latin typeface="Times New Roman" pitchFamily="18" charset="0"/>
            <a:cs typeface="Times New Roman" pitchFamily="18" charset="0"/>
          </a:endParaRPr>
        </a:p>
      </dsp:txBody>
      <dsp:txXfrm rot="-5400000">
        <a:off x="2" y="363751"/>
        <a:ext cx="719991" cy="308568"/>
      </dsp:txXfrm>
    </dsp:sp>
    <dsp:sp modelId="{390CF3E5-E61B-43D1-A2D6-56C9FFAFFE45}">
      <dsp:nvSpPr>
        <dsp:cNvPr id="0" name=""/>
        <dsp:cNvSpPr/>
      </dsp:nvSpPr>
      <dsp:spPr>
        <a:xfrm rot="5400000">
          <a:off x="4472125" y="-3664824"/>
          <a:ext cx="668915" cy="8173183"/>
        </a:xfrm>
        <a:prstGeom prst="round2SameRect">
          <a:avLst/>
        </a:prstGeom>
        <a:solidFill>
          <a:srgbClr val="00FF0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ctr" defTabSz="1066800">
            <a:lnSpc>
              <a:spcPct val="90000"/>
            </a:lnSpc>
            <a:spcBef>
              <a:spcPct val="0"/>
            </a:spcBef>
            <a:spcAft>
              <a:spcPct val="15000"/>
            </a:spcAft>
            <a:buChar char="••"/>
          </a:pPr>
          <a:r>
            <a:rPr lang="en-US" sz="2400" b="1" kern="1200" dirty="0" smtClean="0">
              <a:latin typeface="Times New Roman" pitchFamily="18" charset="0"/>
              <a:cs typeface="Times New Roman" pitchFamily="18" charset="0"/>
            </a:rPr>
            <a:t>REJA:</a:t>
          </a:r>
          <a:endParaRPr lang="ru-RU" sz="2400" b="1" kern="1200" dirty="0">
            <a:latin typeface="Times New Roman" pitchFamily="18" charset="0"/>
            <a:cs typeface="Times New Roman" pitchFamily="18" charset="0"/>
          </a:endParaRPr>
        </a:p>
      </dsp:txBody>
      <dsp:txXfrm rot="-5400000">
        <a:off x="719991" y="119964"/>
        <a:ext cx="8140529" cy="603607"/>
      </dsp:txXfrm>
    </dsp:sp>
    <dsp:sp modelId="{1E9F6750-7E4A-43F2-BAF3-36426F84C4C5}">
      <dsp:nvSpPr>
        <dsp:cNvPr id="0" name=""/>
        <dsp:cNvSpPr/>
      </dsp:nvSpPr>
      <dsp:spPr>
        <a:xfrm rot="5400000">
          <a:off x="-142620" y="1117857"/>
          <a:ext cx="1028559" cy="719991"/>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1</a:t>
          </a:r>
          <a:endParaRPr lang="ru-RU" sz="2400" b="1" kern="1200" dirty="0">
            <a:latin typeface="Times New Roman" pitchFamily="18" charset="0"/>
            <a:cs typeface="Times New Roman" pitchFamily="18" charset="0"/>
          </a:endParaRPr>
        </a:p>
      </dsp:txBody>
      <dsp:txXfrm rot="-5400000">
        <a:off x="11665" y="1323569"/>
        <a:ext cx="719991" cy="308568"/>
      </dsp:txXfrm>
    </dsp:sp>
    <dsp:sp modelId="{C2DF9872-C43D-4BBF-8347-3C6A70BFD24A}">
      <dsp:nvSpPr>
        <dsp:cNvPr id="0" name=""/>
        <dsp:cNvSpPr/>
      </dsp:nvSpPr>
      <dsp:spPr>
        <a:xfrm rot="5400000">
          <a:off x="4472301" y="-2802045"/>
          <a:ext cx="668563" cy="8173183"/>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uz-Cyrl-UZ" sz="2400" b="1" kern="1200" dirty="0" smtClean="0">
              <a:effectLst/>
              <a:latin typeface="Times New Roman" pitchFamily="18" charset="0"/>
              <a:ea typeface="Times New Roman"/>
              <a:cs typeface="Times New Roman" pitchFamily="18" charset="0"/>
            </a:rPr>
            <a:t>Turk hoqonligining vujudga kelishi</a:t>
          </a:r>
          <a:r>
            <a:rPr lang="en-US" sz="2400" b="1" kern="1200" dirty="0" smtClean="0">
              <a:latin typeface="Times New Roman" pitchFamily="18" charset="0"/>
              <a:cs typeface="Times New Roman" pitchFamily="18" charset="0"/>
            </a:rPr>
            <a:t>.</a:t>
          </a:r>
          <a:endParaRPr lang="ru-RU" sz="2400" b="1" kern="1200" dirty="0">
            <a:latin typeface="Times New Roman" pitchFamily="18" charset="0"/>
            <a:cs typeface="Times New Roman" pitchFamily="18" charset="0"/>
          </a:endParaRPr>
        </a:p>
      </dsp:txBody>
      <dsp:txXfrm rot="-5400000">
        <a:off x="719992" y="982901"/>
        <a:ext cx="8140546" cy="603289"/>
      </dsp:txXfrm>
    </dsp:sp>
    <dsp:sp modelId="{40932C02-687C-4294-9E00-4674ABED59BF}">
      <dsp:nvSpPr>
        <dsp:cNvPr id="0" name=""/>
        <dsp:cNvSpPr/>
      </dsp:nvSpPr>
      <dsp:spPr>
        <a:xfrm rot="5400000">
          <a:off x="-154283" y="2051057"/>
          <a:ext cx="1028559" cy="719991"/>
        </a:xfrm>
        <a:prstGeom prst="chevron">
          <a:avLst/>
        </a:prstGeom>
        <a:solidFill>
          <a:srgbClr val="FFFF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2</a:t>
          </a:r>
          <a:endParaRPr lang="ru-RU" sz="2400" b="1" kern="1200" dirty="0">
            <a:latin typeface="Times New Roman" pitchFamily="18" charset="0"/>
            <a:cs typeface="Times New Roman" pitchFamily="18" charset="0"/>
          </a:endParaRPr>
        </a:p>
      </dsp:txBody>
      <dsp:txXfrm rot="-5400000">
        <a:off x="2" y="2256769"/>
        <a:ext cx="719991" cy="308568"/>
      </dsp:txXfrm>
    </dsp:sp>
    <dsp:sp modelId="{A8BC2B2F-B68E-4888-B32B-6E22F6C06644}">
      <dsp:nvSpPr>
        <dsp:cNvPr id="0" name=""/>
        <dsp:cNvSpPr/>
      </dsp:nvSpPr>
      <dsp:spPr>
        <a:xfrm rot="5400000">
          <a:off x="4465190" y="-1840814"/>
          <a:ext cx="668563" cy="8173183"/>
        </a:xfrm>
        <a:prstGeom prst="round2SameRect">
          <a:avLst/>
        </a:prstGeom>
        <a:solidFill>
          <a:srgbClr val="FF660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85750" lvl="1" indent="0" algn="l" defTabSz="1244600">
            <a:lnSpc>
              <a:spcPct val="90000"/>
            </a:lnSpc>
            <a:spcBef>
              <a:spcPct val="0"/>
            </a:spcBef>
            <a:spcAft>
              <a:spcPct val="15000"/>
            </a:spcAft>
            <a:buChar char="••"/>
          </a:pPr>
          <a:endParaRPr lang="ru-RU" sz="2400" b="1" kern="1200" dirty="0">
            <a:latin typeface="Times New Roman" pitchFamily="18" charset="0"/>
            <a:cs typeface="Times New Roman" pitchFamily="18" charset="0"/>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uz-Cyrl-UZ" sz="2400" b="1" kern="1200" dirty="0" smtClean="0">
              <a:effectLst/>
              <a:latin typeface="Times New Roman" pitchFamily="18" charset="0"/>
              <a:ea typeface="Times New Roman"/>
              <a:cs typeface="Times New Roman" pitchFamily="18" charset="0"/>
            </a:rPr>
            <a:t>Turk hoqonligining O’rta Osiyoga bostirib kirishi. </a:t>
          </a:r>
          <a:r>
            <a:rPr lang="en-US" sz="2400" b="1" kern="1200" dirty="0" err="1" smtClean="0">
              <a:effectLst/>
              <a:latin typeface="Times New Roman" pitchFamily="18" charset="0"/>
              <a:ea typeface="Times New Roman"/>
              <a:cs typeface="Times New Roman" pitchFamily="18" charset="0"/>
            </a:rPr>
            <a:t>Eftaliylar</a:t>
          </a:r>
          <a:r>
            <a:rPr lang="en-US" sz="2400" b="1" kern="1200" dirty="0" smtClean="0">
              <a:effectLst/>
              <a:latin typeface="Times New Roman" pitchFamily="18" charset="0"/>
              <a:ea typeface="Times New Roman"/>
              <a:cs typeface="Times New Roman" pitchFamily="18" charset="0"/>
            </a:rPr>
            <a:t> </a:t>
          </a:r>
          <a:r>
            <a:rPr lang="en-US" sz="2400" b="1" kern="1200" dirty="0" err="1" smtClean="0">
              <a:effectLst/>
              <a:latin typeface="Times New Roman" pitchFamily="18" charset="0"/>
              <a:ea typeface="Times New Roman"/>
              <a:cs typeface="Times New Roman" pitchFamily="18" charset="0"/>
            </a:rPr>
            <a:t>davlatining</a:t>
          </a:r>
          <a:r>
            <a:rPr lang="en-US" sz="2400" b="1" kern="1200" dirty="0" smtClean="0">
              <a:effectLst/>
              <a:latin typeface="Times New Roman" pitchFamily="18" charset="0"/>
              <a:ea typeface="Times New Roman"/>
              <a:cs typeface="Times New Roman" pitchFamily="18" charset="0"/>
            </a:rPr>
            <a:t> </a:t>
          </a:r>
          <a:r>
            <a:rPr lang="en-US" sz="2400" b="1" kern="1200" dirty="0" err="1" smtClean="0">
              <a:effectLst/>
              <a:latin typeface="Times New Roman" pitchFamily="18" charset="0"/>
              <a:ea typeface="Times New Roman"/>
              <a:cs typeface="Times New Roman" pitchFamily="18" charset="0"/>
            </a:rPr>
            <a:t>barham</a:t>
          </a:r>
          <a:r>
            <a:rPr lang="en-US" sz="2400" b="1" kern="1200" dirty="0" smtClean="0">
              <a:effectLst/>
              <a:latin typeface="Times New Roman" pitchFamily="18" charset="0"/>
              <a:ea typeface="Times New Roman"/>
              <a:cs typeface="Times New Roman" pitchFamily="18" charset="0"/>
            </a:rPr>
            <a:t> </a:t>
          </a:r>
          <a:r>
            <a:rPr lang="en-US" sz="2400" b="1" kern="1200" dirty="0" err="1" smtClean="0">
              <a:effectLst/>
              <a:latin typeface="Times New Roman" pitchFamily="18" charset="0"/>
              <a:ea typeface="Times New Roman"/>
              <a:cs typeface="Times New Roman" pitchFamily="18" charset="0"/>
            </a:rPr>
            <a:t>topishi</a:t>
          </a:r>
          <a:r>
            <a:rPr lang="en-US" sz="2400" b="1" kern="1200" dirty="0" smtClean="0">
              <a:effectLst/>
              <a:latin typeface="Times New Roman" pitchFamily="18" charset="0"/>
              <a:cs typeface="Times New Roman" pitchFamily="18" charset="0"/>
            </a:rPr>
            <a:t>. </a:t>
          </a:r>
          <a:endParaRPr lang="ru-RU" sz="2400" b="1" kern="1200" dirty="0" smtClean="0">
            <a:latin typeface="Times New Roman" pitchFamily="18" charset="0"/>
            <a:cs typeface="Times New Roman" pitchFamily="18" charset="0"/>
          </a:endParaRPr>
        </a:p>
        <a:p>
          <a:pPr marL="285750" lvl="1" indent="0" algn="l" defTabSz="1244600">
            <a:lnSpc>
              <a:spcPct val="90000"/>
            </a:lnSpc>
            <a:spcBef>
              <a:spcPct val="0"/>
            </a:spcBef>
            <a:spcAft>
              <a:spcPct val="15000"/>
            </a:spcAft>
            <a:buChar char="••"/>
          </a:pPr>
          <a:endParaRPr lang="ru-RU" sz="2400" b="1" kern="1200" dirty="0">
            <a:latin typeface="Times New Roman" pitchFamily="18" charset="0"/>
            <a:cs typeface="Times New Roman" pitchFamily="18" charset="0"/>
          </a:endParaRPr>
        </a:p>
      </dsp:txBody>
      <dsp:txXfrm rot="-5400000">
        <a:off x="712881" y="1944132"/>
        <a:ext cx="8140546" cy="603289"/>
      </dsp:txXfrm>
    </dsp:sp>
    <dsp:sp modelId="{71DDEC49-4A1F-4C0F-980C-202866BB1157}">
      <dsp:nvSpPr>
        <dsp:cNvPr id="0" name=""/>
        <dsp:cNvSpPr/>
      </dsp:nvSpPr>
      <dsp:spPr>
        <a:xfrm rot="5400000">
          <a:off x="-154283" y="2997566"/>
          <a:ext cx="1028559" cy="719991"/>
        </a:xfrm>
        <a:prstGeom prst="chevron">
          <a:avLst/>
        </a:prstGeom>
        <a:solidFill>
          <a:srgbClr val="00FF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3</a:t>
          </a:r>
          <a:endParaRPr lang="ru-RU" sz="2400" b="1" kern="1200" dirty="0">
            <a:latin typeface="Times New Roman" pitchFamily="18" charset="0"/>
            <a:cs typeface="Times New Roman" pitchFamily="18" charset="0"/>
          </a:endParaRPr>
        </a:p>
      </dsp:txBody>
      <dsp:txXfrm rot="-5400000">
        <a:off x="2" y="3203278"/>
        <a:ext cx="719991" cy="308568"/>
      </dsp:txXfrm>
    </dsp:sp>
    <dsp:sp modelId="{A655DBC3-5943-4A98-920D-04D37EDD2889}">
      <dsp:nvSpPr>
        <dsp:cNvPr id="0" name=""/>
        <dsp:cNvSpPr/>
      </dsp:nvSpPr>
      <dsp:spPr>
        <a:xfrm rot="5400000">
          <a:off x="4472301" y="-909027"/>
          <a:ext cx="668563" cy="8173183"/>
        </a:xfrm>
        <a:prstGeom prst="round2SameRect">
          <a:avLst/>
        </a:prstGeom>
        <a:solidFill>
          <a:schemeClr val="accent6">
            <a:alpha val="9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85750" lvl="1" indent="0" algn="l" defTabSz="1244600">
            <a:lnSpc>
              <a:spcPct val="90000"/>
            </a:lnSpc>
            <a:spcBef>
              <a:spcPct val="0"/>
            </a:spcBef>
            <a:spcAft>
              <a:spcPct val="15000"/>
            </a:spcAft>
            <a:buChar char="••"/>
          </a:pPr>
          <a:r>
            <a:rPr lang="en-US" sz="2400" b="1" kern="1200" dirty="0" smtClean="0">
              <a:effectLst/>
              <a:latin typeface="Times New Roman" pitchFamily="18" charset="0"/>
              <a:ea typeface="Times New Roman"/>
              <a:cs typeface="Times New Roman" pitchFamily="18" charset="0"/>
            </a:rPr>
            <a:t>Turk </a:t>
          </a:r>
          <a:r>
            <a:rPr lang="en-US" sz="2400" b="1" kern="1200" dirty="0" err="1" smtClean="0">
              <a:effectLst/>
              <a:latin typeface="Times New Roman" pitchFamily="18" charset="0"/>
              <a:ea typeface="Times New Roman"/>
              <a:cs typeface="Times New Roman" pitchFamily="18" charset="0"/>
            </a:rPr>
            <a:t>hoqonligining</a:t>
          </a:r>
          <a:r>
            <a:rPr lang="en-US" sz="2400" b="1" kern="1200" dirty="0" smtClean="0">
              <a:effectLst/>
              <a:latin typeface="Times New Roman" pitchFamily="18" charset="0"/>
              <a:ea typeface="Times New Roman"/>
              <a:cs typeface="Times New Roman" pitchFamily="18" charset="0"/>
            </a:rPr>
            <a:t> </a:t>
          </a:r>
          <a:r>
            <a:rPr lang="en-US" sz="2400" b="1" kern="1200" dirty="0" err="1" smtClean="0">
              <a:effectLst/>
              <a:latin typeface="Times New Roman" pitchFamily="18" charset="0"/>
              <a:ea typeface="Times New Roman"/>
              <a:cs typeface="Times New Roman" pitchFamily="18" charset="0"/>
            </a:rPr>
            <a:t>boshqaruv</a:t>
          </a:r>
          <a:r>
            <a:rPr lang="en-US" sz="2400" b="1" kern="1200" dirty="0" smtClean="0">
              <a:effectLst/>
              <a:latin typeface="Times New Roman" pitchFamily="18" charset="0"/>
              <a:ea typeface="Times New Roman"/>
              <a:cs typeface="Times New Roman" pitchFamily="18" charset="0"/>
            </a:rPr>
            <a:t> </a:t>
          </a:r>
          <a:r>
            <a:rPr lang="en-US" sz="2400" b="1" kern="1200" dirty="0" err="1" smtClean="0">
              <a:effectLst/>
              <a:latin typeface="Times New Roman" pitchFamily="18" charset="0"/>
              <a:ea typeface="Times New Roman"/>
              <a:cs typeface="Times New Roman" pitchFamily="18" charset="0"/>
            </a:rPr>
            <a:t>tartibi</a:t>
          </a:r>
          <a:r>
            <a:rPr lang="en-US" sz="2400" b="1" kern="1200" dirty="0" smtClean="0">
              <a:effectLst/>
              <a:latin typeface="Times New Roman" pitchFamily="18" charset="0"/>
              <a:ea typeface="Times New Roman"/>
              <a:cs typeface="Times New Roman" pitchFamily="18" charset="0"/>
            </a:rPr>
            <a:t>. </a:t>
          </a:r>
          <a:r>
            <a:rPr lang="en-US" sz="2400" b="1" kern="1200" dirty="0" err="1" smtClean="0">
              <a:effectLst/>
              <a:latin typeface="Times New Roman" pitchFamily="18" charset="0"/>
              <a:ea typeface="Times New Roman"/>
              <a:cs typeface="Times New Roman" pitchFamily="18" charset="0"/>
            </a:rPr>
            <a:t>Abro’y</a:t>
          </a:r>
          <a:r>
            <a:rPr lang="en-US" sz="2400" b="1" kern="1200" dirty="0" smtClean="0">
              <a:effectLst/>
              <a:latin typeface="Times New Roman" pitchFamily="18" charset="0"/>
              <a:ea typeface="Times New Roman"/>
              <a:cs typeface="Times New Roman" pitchFamily="18" charset="0"/>
            </a:rPr>
            <a:t> </a:t>
          </a:r>
          <a:r>
            <a:rPr lang="en-US" sz="2400" b="1" kern="1200" dirty="0" err="1" smtClean="0">
              <a:effectLst/>
              <a:latin typeface="Times New Roman" pitchFamily="18" charset="0"/>
              <a:ea typeface="Times New Roman"/>
              <a:cs typeface="Times New Roman" pitchFamily="18" charset="0"/>
            </a:rPr>
            <a:t>qo’zg’aloni</a:t>
          </a:r>
          <a:endParaRPr lang="ru-RU" sz="2400" b="1" kern="1200" dirty="0">
            <a:latin typeface="Times New Roman" pitchFamily="18" charset="0"/>
            <a:cs typeface="Times New Roman" pitchFamily="18" charset="0"/>
          </a:endParaRPr>
        </a:p>
      </dsp:txBody>
      <dsp:txXfrm rot="-5400000">
        <a:off x="719992" y="2875919"/>
        <a:ext cx="8140546" cy="603289"/>
      </dsp:txXfrm>
    </dsp:sp>
    <dsp:sp modelId="{E6C64F9D-DDA1-47CE-A1B7-9ABC9655F660}">
      <dsp:nvSpPr>
        <dsp:cNvPr id="0" name=""/>
        <dsp:cNvSpPr/>
      </dsp:nvSpPr>
      <dsp:spPr>
        <a:xfrm rot="5400000">
          <a:off x="-154283" y="3944075"/>
          <a:ext cx="1028559" cy="719991"/>
        </a:xfrm>
        <a:prstGeom prst="chevron">
          <a:avLst/>
        </a:prstGeom>
        <a:solidFill>
          <a:srgbClr val="00B0F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4</a:t>
          </a:r>
          <a:endParaRPr lang="ru-RU" sz="2400" b="1" kern="1200" dirty="0">
            <a:latin typeface="Times New Roman" pitchFamily="18" charset="0"/>
            <a:cs typeface="Times New Roman" pitchFamily="18" charset="0"/>
          </a:endParaRPr>
        </a:p>
      </dsp:txBody>
      <dsp:txXfrm rot="-5400000">
        <a:off x="2" y="4149787"/>
        <a:ext cx="719991" cy="308568"/>
      </dsp:txXfrm>
    </dsp:sp>
    <dsp:sp modelId="{E41E4BF2-770D-4BA7-AE30-8660378FFB7B}">
      <dsp:nvSpPr>
        <dsp:cNvPr id="0" name=""/>
        <dsp:cNvSpPr/>
      </dsp:nvSpPr>
      <dsp:spPr>
        <a:xfrm rot="5400000">
          <a:off x="4472301" y="69519"/>
          <a:ext cx="668563" cy="8173183"/>
        </a:xfrm>
        <a:prstGeom prst="round2SameRect">
          <a:avLst/>
        </a:prstGeom>
        <a:solidFill>
          <a:srgbClr val="FFFF00">
            <a:alpha val="90000"/>
          </a:srgb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85750" lvl="1" indent="0" algn="l" defTabSz="1244600">
            <a:lnSpc>
              <a:spcPct val="90000"/>
            </a:lnSpc>
            <a:spcBef>
              <a:spcPct val="0"/>
            </a:spcBef>
            <a:spcAft>
              <a:spcPct val="15000"/>
            </a:spcAft>
            <a:buChar char="••"/>
          </a:pPr>
          <a:endParaRPr lang="ru-RU" sz="2400" b="1" kern="1200" dirty="0">
            <a:latin typeface="Times New Roman" pitchFamily="18" charset="0"/>
            <a:cs typeface="Times New Roman" pitchFamily="18" charset="0"/>
          </a:endParaRPr>
        </a:p>
        <a:p>
          <a:pPr marL="0" marR="0" lvl="1" indent="0" algn="l" defTabSz="914400" eaLnBrk="1" fontAlgn="auto" latinLnBrk="0" hangingPunct="1">
            <a:lnSpc>
              <a:spcPct val="100000"/>
            </a:lnSpc>
            <a:spcBef>
              <a:spcPct val="0"/>
            </a:spcBef>
            <a:spcAft>
              <a:spcPts val="0"/>
            </a:spcAft>
            <a:buClrTx/>
            <a:buSzTx/>
            <a:buFontTx/>
            <a:buChar char="••"/>
            <a:tabLst/>
            <a:defRPr/>
          </a:pPr>
          <a:r>
            <a:rPr lang="en-US" sz="2400" b="1" kern="1200" dirty="0">
              <a:latin typeface="Times New Roman" pitchFamily="18" charset="0"/>
              <a:cs typeface="Times New Roman" pitchFamily="18" charset="0"/>
            </a:rPr>
            <a:t>Turk hoqonligining ikkiga </a:t>
          </a:r>
          <a:r>
            <a:rPr lang="en-US" sz="2400" b="1" kern="1200" dirty="0" err="1">
              <a:latin typeface="Times New Roman" pitchFamily="18" charset="0"/>
              <a:cs typeface="Times New Roman" pitchFamily="18" charset="0"/>
            </a:rPr>
            <a:t>bo’linib</a:t>
          </a:r>
          <a:r>
            <a:rPr lang="en-US" sz="2400" b="1" kern="1200" dirty="0">
              <a:latin typeface="Times New Roman" pitchFamily="18" charset="0"/>
              <a:cs typeface="Times New Roman" pitchFamily="18" charset="0"/>
            </a:rPr>
            <a:t> </a:t>
          </a:r>
          <a:r>
            <a:rPr lang="en-US" sz="2400" b="1" kern="1200" dirty="0" err="1" smtClean="0">
              <a:latin typeface="Times New Roman" pitchFamily="18" charset="0"/>
              <a:cs typeface="Times New Roman" pitchFamily="18" charset="0"/>
            </a:rPr>
            <a:t>ketishi</a:t>
          </a:r>
          <a:endParaRPr lang="ru-RU" sz="2400" b="1" kern="1200" dirty="0" smtClean="0">
            <a:latin typeface="Times New Roman" pitchFamily="18" charset="0"/>
            <a:cs typeface="Times New Roman" pitchFamily="18" charset="0"/>
          </a:endParaRPr>
        </a:p>
        <a:p>
          <a:pPr lvl="1">
            <a:spcBef>
              <a:spcPct val="0"/>
            </a:spcBef>
            <a:buChar char="••"/>
          </a:pPr>
          <a:endParaRPr lang="ru-RU" sz="2400" b="1" kern="1200" dirty="0">
            <a:latin typeface="Times New Roman" pitchFamily="18" charset="0"/>
            <a:cs typeface="Times New Roman" pitchFamily="18" charset="0"/>
          </a:endParaRPr>
        </a:p>
      </dsp:txBody>
      <dsp:txXfrm rot="-5400000">
        <a:off x="719992" y="3854466"/>
        <a:ext cx="8140546" cy="603289"/>
      </dsp:txXfrm>
    </dsp:sp>
    <dsp:sp modelId="{7436A58A-8B1A-4439-8325-E33A7F1E176F}">
      <dsp:nvSpPr>
        <dsp:cNvPr id="0" name=""/>
        <dsp:cNvSpPr/>
      </dsp:nvSpPr>
      <dsp:spPr>
        <a:xfrm rot="5400000">
          <a:off x="-154283" y="4890585"/>
          <a:ext cx="1028559" cy="719991"/>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5</a:t>
          </a:r>
          <a:endParaRPr lang="ru-RU" sz="2400" b="1" kern="1200" dirty="0">
            <a:latin typeface="Times New Roman" pitchFamily="18" charset="0"/>
            <a:cs typeface="Times New Roman" pitchFamily="18" charset="0"/>
          </a:endParaRPr>
        </a:p>
      </dsp:txBody>
      <dsp:txXfrm rot="-5400000">
        <a:off x="2" y="5096297"/>
        <a:ext cx="719991" cy="308568"/>
      </dsp:txXfrm>
    </dsp:sp>
    <dsp:sp modelId="{6ED15E7D-99F3-43FF-8BDD-37051F2B1BAA}">
      <dsp:nvSpPr>
        <dsp:cNvPr id="0" name=""/>
        <dsp:cNvSpPr/>
      </dsp:nvSpPr>
      <dsp:spPr>
        <a:xfrm rot="5400000">
          <a:off x="4472301" y="983991"/>
          <a:ext cx="668563" cy="8173183"/>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1" kern="1200" smtClean="0">
              <a:latin typeface="Times New Roman" pitchFamily="18" charset="0"/>
              <a:cs typeface="Times New Roman" pitchFamily="18" charset="0"/>
            </a:rPr>
            <a:t>G’arbiy Turk hoqonligi davrida O’rta Osiyo</a:t>
          </a:r>
          <a:endParaRPr lang="ru-RU" sz="2400" b="1" kern="1200">
            <a:latin typeface="Times New Roman" pitchFamily="18" charset="0"/>
            <a:cs typeface="Times New Roman" pitchFamily="18" charset="0"/>
          </a:endParaRPr>
        </a:p>
      </dsp:txBody>
      <dsp:txXfrm rot="-5400000">
        <a:off x="719992" y="4768938"/>
        <a:ext cx="8140546" cy="603289"/>
      </dsp:txXfrm>
    </dsp:sp>
    <dsp:sp modelId="{3500C00F-04AE-4F63-B15E-1D8013B805CE}">
      <dsp:nvSpPr>
        <dsp:cNvPr id="0" name=""/>
        <dsp:cNvSpPr/>
      </dsp:nvSpPr>
      <dsp:spPr>
        <a:xfrm rot="5400000">
          <a:off x="-154283" y="5837094"/>
          <a:ext cx="1028559" cy="719991"/>
        </a:xfrm>
        <a:prstGeom prst="chevron">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smtClean="0">
              <a:latin typeface="Times New Roman" pitchFamily="18" charset="0"/>
              <a:cs typeface="Times New Roman" pitchFamily="18" charset="0"/>
            </a:rPr>
            <a:t>6</a:t>
          </a:r>
          <a:endParaRPr lang="ru-RU" sz="2400" b="1" kern="1200" dirty="0">
            <a:latin typeface="Times New Roman" pitchFamily="18" charset="0"/>
            <a:cs typeface="Times New Roman" pitchFamily="18" charset="0"/>
          </a:endParaRPr>
        </a:p>
      </dsp:txBody>
      <dsp:txXfrm rot="-5400000">
        <a:off x="2" y="6042806"/>
        <a:ext cx="719991" cy="308568"/>
      </dsp:txXfrm>
    </dsp:sp>
    <dsp:sp modelId="{10AD8514-885D-4708-8A63-29EF7D0D24E2}">
      <dsp:nvSpPr>
        <dsp:cNvPr id="0" name=""/>
        <dsp:cNvSpPr/>
      </dsp:nvSpPr>
      <dsp:spPr>
        <a:xfrm rot="5400000">
          <a:off x="4472301" y="1930500"/>
          <a:ext cx="668563" cy="8173183"/>
        </a:xfrm>
        <a:prstGeom prst="round2Same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1" kern="1200" smtClean="0">
              <a:latin typeface="Times New Roman" pitchFamily="18" charset="0"/>
              <a:cs typeface="Times New Roman" pitchFamily="18" charset="0"/>
            </a:rPr>
            <a:t>Turk hoqonligi davrida O’rta Osiyo xalqlarining iqtisodiy, ijtimoiy, madaniy hayoti</a:t>
          </a:r>
          <a:endParaRPr lang="ru-RU" sz="2400" b="1" kern="1200">
            <a:latin typeface="Times New Roman" pitchFamily="18" charset="0"/>
            <a:cs typeface="Times New Roman" pitchFamily="18" charset="0"/>
          </a:endParaRPr>
        </a:p>
      </dsp:txBody>
      <dsp:txXfrm rot="-5400000">
        <a:off x="719992" y="5715447"/>
        <a:ext cx="8140546" cy="60328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E532D201-BA03-4444-AAFC-527B97095886}" type="datetimeFigureOut">
              <a:rPr lang="ru-RU"/>
              <a:pPr>
                <a:defRPr/>
              </a:pPr>
              <a:t>24.09.2022</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B2C83B7E-33B3-4190-8999-A44EC239299F}" type="slidenum">
              <a:rPr lang="ru-RU"/>
              <a:pPr>
                <a:defRPr/>
              </a:pPr>
              <a:t>‹#›</a:t>
            </a:fld>
            <a:endParaRPr lang="ru-RU"/>
          </a:p>
        </p:txBody>
      </p:sp>
    </p:spTree>
    <p:extLst>
      <p:ext uri="{BB962C8B-B14F-4D97-AF65-F5344CB8AC3E}">
        <p14:creationId xmlns:p14="http://schemas.microsoft.com/office/powerpoint/2010/main" val="30179009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9626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514A9A4-386A-4E47-97F1-1F534C440D0C}" type="slidenum">
              <a:rPr lang="ru-RU" altLang="ru-RU" smtClean="0">
                <a:latin typeface="Arial" pitchFamily="34" charset="0"/>
              </a:rPr>
              <a:pPr eaLnBrk="1" hangingPunct="1">
                <a:spcBef>
                  <a:spcPct val="0"/>
                </a:spcBef>
              </a:pPr>
              <a:t>2</a:t>
            </a:fld>
            <a:endParaRPr lang="ru-RU" altLang="ru-RU"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54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B1D3B1D-544A-473C-BEEC-97051C067589}" type="slidenum">
              <a:rPr lang="ru-RU" altLang="ru-RU" smtClean="0">
                <a:latin typeface="Arial" pitchFamily="34" charset="0"/>
              </a:rPr>
              <a:pPr eaLnBrk="1" hangingPunct="1">
                <a:spcBef>
                  <a:spcPct val="0"/>
                </a:spcBef>
              </a:pPr>
              <a:t>38</a:t>
            </a:fld>
            <a:endParaRPr lang="ru-RU" altLang="ru-RU"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650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B15E2762-6B10-4EDF-B7A0-E9AF86C96AF2}" type="slidenum">
              <a:rPr lang="ru-RU" altLang="ru-RU" smtClean="0">
                <a:latin typeface="Arial" pitchFamily="34" charset="0"/>
              </a:rPr>
              <a:pPr eaLnBrk="1" hangingPunct="1">
                <a:spcBef>
                  <a:spcPct val="0"/>
                </a:spcBef>
              </a:pPr>
              <a:t>39</a:t>
            </a:fld>
            <a:endParaRPr lang="ru-RU" altLang="ru-RU"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752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7FBF3302-4CEE-4C5A-A03C-2387B8720DA3}" type="slidenum">
              <a:rPr lang="ru-RU" altLang="ru-RU" smtClean="0">
                <a:latin typeface="Arial" pitchFamily="34" charset="0"/>
              </a:rPr>
              <a:pPr eaLnBrk="1" hangingPunct="1">
                <a:spcBef>
                  <a:spcPct val="0"/>
                </a:spcBef>
              </a:pPr>
              <a:t>40</a:t>
            </a:fld>
            <a:endParaRPr lang="ru-RU" altLang="ru-RU"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854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80BD39BA-38D8-406F-AC3F-036D4A118920}" type="slidenum">
              <a:rPr lang="ru-RU" altLang="ru-RU" smtClean="0">
                <a:latin typeface="Arial" pitchFamily="34" charset="0"/>
              </a:rPr>
              <a:pPr eaLnBrk="1" hangingPunct="1">
                <a:spcBef>
                  <a:spcPct val="0"/>
                </a:spcBef>
              </a:pPr>
              <a:t>41</a:t>
            </a:fld>
            <a:endParaRPr lang="ru-RU" altLang="ru-RU"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957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2A37057E-C4A5-46E4-931D-B411E5D92CDE}" type="slidenum">
              <a:rPr lang="ru-RU" altLang="ru-RU" smtClean="0">
                <a:latin typeface="Arial" pitchFamily="34" charset="0"/>
              </a:rPr>
              <a:pPr eaLnBrk="1" hangingPunct="1">
                <a:spcBef>
                  <a:spcPct val="0"/>
                </a:spcBef>
              </a:pPr>
              <a:t>42</a:t>
            </a:fld>
            <a:endParaRPr lang="ru-RU" altLang="ru-RU"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059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F3C2FB4D-D6D9-43AB-9A89-6B7BF30AD608}" type="slidenum">
              <a:rPr lang="ru-RU" altLang="ru-RU" smtClean="0">
                <a:latin typeface="Arial" pitchFamily="34" charset="0"/>
              </a:rPr>
              <a:pPr eaLnBrk="1" hangingPunct="1">
                <a:spcBef>
                  <a:spcPct val="0"/>
                </a:spcBef>
              </a:pPr>
              <a:t>43</a:t>
            </a:fld>
            <a:endParaRPr lang="ru-RU" altLang="ru-RU"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162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861636F1-91FD-4261-86CE-65709C10D2E6}" type="slidenum">
              <a:rPr lang="ru-RU" altLang="ru-RU" smtClean="0">
                <a:latin typeface="Arial" pitchFamily="34" charset="0"/>
              </a:rPr>
              <a:pPr eaLnBrk="1" hangingPunct="1">
                <a:spcBef>
                  <a:spcPct val="0"/>
                </a:spcBef>
              </a:pPr>
              <a:t>44</a:t>
            </a:fld>
            <a:endParaRPr lang="ru-RU" altLang="ru-RU"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4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07BA5CD1-9E4D-4BC2-A106-FE07D9AF9F6E}" type="slidenum">
              <a:rPr lang="ru-RU" altLang="ru-RU" smtClean="0">
                <a:latin typeface="Arial" pitchFamily="34" charset="0"/>
              </a:rPr>
              <a:pPr eaLnBrk="1" hangingPunct="1">
                <a:spcBef>
                  <a:spcPct val="0"/>
                </a:spcBef>
              </a:pPr>
              <a:t>45</a:t>
            </a:fld>
            <a:endParaRPr lang="ru-RU" altLang="ru-RU"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366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044A6F4-7C99-4CDF-A10F-4B7C7D4D70AE}" type="slidenum">
              <a:rPr lang="ru-RU" altLang="ru-RU" smtClean="0">
                <a:latin typeface="Arial" pitchFamily="34" charset="0"/>
              </a:rPr>
              <a:pPr eaLnBrk="1" hangingPunct="1">
                <a:spcBef>
                  <a:spcPct val="0"/>
                </a:spcBef>
              </a:pPr>
              <a:t>46</a:t>
            </a:fld>
            <a:endParaRPr lang="ru-RU" altLang="ru-RU"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1469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D9688E6C-B6A8-4EBD-A432-968A7A2141F2}" type="slidenum">
              <a:rPr lang="ru-RU" altLang="ru-RU" smtClean="0"/>
              <a:pPr eaLnBrk="1" hangingPunct="1">
                <a:spcBef>
                  <a:spcPct val="0"/>
                </a:spcBef>
              </a:pPr>
              <a:t>64</a:t>
            </a:fld>
            <a:endParaRPr lang="ru-RU" altLang="ru-RU"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ru-RU" smtClean="0"/>
          </a:p>
        </p:txBody>
      </p:sp>
      <p:sp>
        <p:nvSpPr>
          <p:cNvPr id="9728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2945BC4C-9E8E-4032-8207-80123B307C06}" type="slidenum">
              <a:rPr lang="ru-RU" altLang="ru-RU" smtClean="0">
                <a:latin typeface="Arial" pitchFamily="34" charset="0"/>
              </a:rPr>
              <a:pPr eaLnBrk="1" hangingPunct="1">
                <a:spcBef>
                  <a:spcPct val="0"/>
                </a:spcBef>
              </a:pPr>
              <a:t>12</a:t>
            </a:fld>
            <a:endParaRPr lang="ru-RU" altLang="ru-RU"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1571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C2A85B6C-53C4-48FE-B3C8-EAF255203087}" type="slidenum">
              <a:rPr lang="ru-RU" altLang="ru-RU" smtClean="0"/>
              <a:pPr eaLnBrk="1" hangingPunct="1">
                <a:spcBef>
                  <a:spcPct val="0"/>
                </a:spcBef>
              </a:pPr>
              <a:t>65</a:t>
            </a:fld>
            <a:endParaRPr lang="ru-RU" altLang="ru-RU"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1674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F22ED937-E344-4A4D-A279-C1462C4B2E49}" type="slidenum">
              <a:rPr lang="ru-RU" altLang="ru-RU" smtClean="0"/>
              <a:pPr eaLnBrk="1" hangingPunct="1">
                <a:spcBef>
                  <a:spcPct val="0"/>
                </a:spcBef>
              </a:pPr>
              <a:t>66</a:t>
            </a:fld>
            <a:endParaRPr lang="ru-RU" altLang="ru-RU"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1776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BB96740F-76A7-4377-B3FA-4B635486A1DF}" type="slidenum">
              <a:rPr lang="ru-RU" altLang="ru-RU" smtClean="0"/>
              <a:pPr eaLnBrk="1" hangingPunct="1">
                <a:spcBef>
                  <a:spcPct val="0"/>
                </a:spcBef>
              </a:pPr>
              <a:t>67</a:t>
            </a:fld>
            <a:endParaRPr lang="ru-RU" altLang="ru-RU"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1878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98CA3466-0C64-427D-BAF6-B30D0BF5CC6C}" type="slidenum">
              <a:rPr lang="ru-RU" altLang="ru-RU" smtClean="0"/>
              <a:pPr eaLnBrk="1" hangingPunct="1">
                <a:spcBef>
                  <a:spcPct val="0"/>
                </a:spcBef>
              </a:pPr>
              <a:t>68</a:t>
            </a:fld>
            <a:endParaRPr lang="ru-RU" altLang="ru-RU"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1981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41F6602B-DCC8-4D27-85E0-A56C0CFF80EA}" type="slidenum">
              <a:rPr lang="ru-RU" altLang="ru-RU" smtClean="0"/>
              <a:pPr eaLnBrk="1" hangingPunct="1">
                <a:spcBef>
                  <a:spcPct val="0"/>
                </a:spcBef>
              </a:pPr>
              <a:t>69</a:t>
            </a:fld>
            <a:endParaRPr lang="ru-RU" altLang="ru-RU"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2083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F3FE50B4-7814-467A-B4FB-97C8D323832B}" type="slidenum">
              <a:rPr lang="ru-RU" altLang="ru-RU" smtClean="0"/>
              <a:pPr eaLnBrk="1" hangingPunct="1">
                <a:spcBef>
                  <a:spcPct val="0"/>
                </a:spcBef>
              </a:pPr>
              <a:t>70</a:t>
            </a:fld>
            <a:endParaRPr lang="ru-RU" altLang="ru-RU"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2186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089BE2F-5FD0-4383-B1FC-F7E088D75B3C}" type="slidenum">
              <a:rPr lang="ru-RU" altLang="ru-RU" smtClean="0"/>
              <a:pPr eaLnBrk="1" hangingPunct="1">
                <a:spcBef>
                  <a:spcPct val="0"/>
                </a:spcBef>
              </a:pPr>
              <a:t>71</a:t>
            </a:fld>
            <a:endParaRPr lang="ru-RU" altLang="ru-RU"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2288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CE82A4FF-29FA-4343-A58D-1DB1275C8575}" type="slidenum">
              <a:rPr lang="ru-RU" altLang="ru-RU" smtClean="0"/>
              <a:pPr eaLnBrk="1" hangingPunct="1">
                <a:spcBef>
                  <a:spcPct val="0"/>
                </a:spcBef>
              </a:pPr>
              <a:t>72</a:t>
            </a:fld>
            <a:endParaRPr lang="ru-RU" altLang="ru-RU"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2390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D38DF113-0482-4EC4-9F76-AC0C030AD754}" type="slidenum">
              <a:rPr lang="ru-RU" altLang="ru-RU" smtClean="0"/>
              <a:pPr eaLnBrk="1" hangingPunct="1">
                <a:spcBef>
                  <a:spcPct val="0"/>
                </a:spcBef>
              </a:pPr>
              <a:t>73</a:t>
            </a:fld>
            <a:endParaRPr lang="ru-RU" altLang="ru-RU"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2493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7160E6D1-4236-4EC2-8D90-1B80A5BD63F8}" type="slidenum">
              <a:rPr lang="ru-RU" altLang="ru-RU" smtClean="0"/>
              <a:pPr eaLnBrk="1" hangingPunct="1">
                <a:spcBef>
                  <a:spcPct val="0"/>
                </a:spcBef>
              </a:pPr>
              <a:t>74</a:t>
            </a:fld>
            <a:endParaRPr lang="ru-RU" altLang="ru-RU"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ru-RU" altLang="ru-RU" smtClean="0"/>
          </a:p>
        </p:txBody>
      </p:sp>
      <p:sp>
        <p:nvSpPr>
          <p:cNvPr id="9830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22DD5123-0B0A-4182-AC1A-5A3048C20234}" type="slidenum">
              <a:rPr lang="ru-RU" altLang="ru-RU" smtClean="0">
                <a:latin typeface="Arial" pitchFamily="34" charset="0"/>
              </a:rPr>
              <a:pPr eaLnBrk="1" hangingPunct="1">
                <a:spcBef>
                  <a:spcPct val="0"/>
                </a:spcBef>
              </a:pPr>
              <a:t>16</a:t>
            </a:fld>
            <a:endParaRPr lang="ru-RU" altLang="ru-RU"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2595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313CE77F-93AD-4C3D-B376-7AD3AE115FE3}" type="slidenum">
              <a:rPr lang="ru-RU" altLang="ru-RU" smtClean="0"/>
              <a:pPr eaLnBrk="1" hangingPunct="1">
                <a:spcBef>
                  <a:spcPct val="0"/>
                </a:spcBef>
              </a:pPr>
              <a:t>75</a:t>
            </a:fld>
            <a:endParaRPr lang="ru-RU" altLang="ru-RU"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2698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1B5B7ADE-3D2E-4ED4-B814-BCBA2CAA0D33}" type="slidenum">
              <a:rPr lang="ru-RU" altLang="ru-RU" smtClean="0"/>
              <a:pPr eaLnBrk="1" hangingPunct="1">
                <a:spcBef>
                  <a:spcPct val="0"/>
                </a:spcBef>
              </a:pPr>
              <a:t>76</a:t>
            </a:fld>
            <a:endParaRPr lang="ru-RU" altLang="ru-RU"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2800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1A8ABE95-6EB1-45E4-88BE-D50A78D92EC9}" type="slidenum">
              <a:rPr lang="ru-RU" altLang="ru-RU" smtClean="0"/>
              <a:pPr eaLnBrk="1" hangingPunct="1">
                <a:spcBef>
                  <a:spcPct val="0"/>
                </a:spcBef>
              </a:pPr>
              <a:t>77</a:t>
            </a:fld>
            <a:endParaRPr lang="ru-RU" altLang="ru-RU"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2902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CF4A4EDF-7B5F-4A70-9E23-CBB88ABCD314}" type="slidenum">
              <a:rPr lang="ru-RU" altLang="ru-RU" smtClean="0"/>
              <a:pPr eaLnBrk="1" hangingPunct="1">
                <a:spcBef>
                  <a:spcPct val="0"/>
                </a:spcBef>
              </a:pPr>
              <a:t>78</a:t>
            </a:fld>
            <a:endParaRPr lang="ru-RU" altLang="ru-RU"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3005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877FFB86-9FCB-4F5C-8E12-DF4B31EA2AD8}" type="slidenum">
              <a:rPr lang="ru-RU" altLang="ru-RU" smtClean="0"/>
              <a:pPr eaLnBrk="1" hangingPunct="1">
                <a:spcBef>
                  <a:spcPct val="0"/>
                </a:spcBef>
              </a:pPr>
              <a:t>79</a:t>
            </a:fld>
            <a:endParaRPr lang="ru-RU" altLang="ru-RU"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310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E630331C-2341-4158-8222-F63A34AFFAF4}" type="slidenum">
              <a:rPr lang="ru-RU" altLang="ru-RU" smtClean="0"/>
              <a:pPr eaLnBrk="1" hangingPunct="1">
                <a:spcBef>
                  <a:spcPct val="0"/>
                </a:spcBef>
              </a:pPr>
              <a:t>80</a:t>
            </a:fld>
            <a:endParaRPr lang="ru-RU" altLang="ru-RU"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3210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8C5236DA-8962-4C0A-A7E8-54ED029D0D24}" type="slidenum">
              <a:rPr lang="ru-RU" altLang="ru-RU" smtClean="0"/>
              <a:pPr eaLnBrk="1" hangingPunct="1">
                <a:spcBef>
                  <a:spcPct val="0"/>
                </a:spcBef>
              </a:pPr>
              <a:t>81</a:t>
            </a:fld>
            <a:endParaRPr lang="ru-RU" altLang="ru-RU"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ru-RU" smtClean="0"/>
          </a:p>
        </p:txBody>
      </p:sp>
      <p:sp>
        <p:nvSpPr>
          <p:cNvPr id="13312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577F667-DDE1-4BC1-8CEE-46087857E668}" type="slidenum">
              <a:rPr lang="ru-RU" altLang="ru-RU" smtClean="0"/>
              <a:pPr eaLnBrk="1" hangingPunct="1">
                <a:spcBef>
                  <a:spcPct val="0"/>
                </a:spcBef>
              </a:pPr>
              <a:t>82</a:t>
            </a:fld>
            <a:endParaRPr lang="ru-RU" alt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9933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E235B54A-2FCE-45C4-9CF0-81B973C1802A}" type="slidenum">
              <a:rPr lang="ru-RU" altLang="ru-RU" smtClean="0">
                <a:latin typeface="Arial" pitchFamily="34" charset="0"/>
              </a:rPr>
              <a:pPr eaLnBrk="1" hangingPunct="1">
                <a:spcBef>
                  <a:spcPct val="0"/>
                </a:spcBef>
              </a:pPr>
              <a:t>30</a:t>
            </a:fld>
            <a:endParaRPr lang="ru-RU" altLang="ru-RU"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035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74BD6EAE-0DB7-4FC3-8613-67F56A178542}" type="slidenum">
              <a:rPr lang="ru-RU" altLang="ru-RU" smtClean="0">
                <a:latin typeface="Arial" pitchFamily="34" charset="0"/>
              </a:rPr>
              <a:pPr eaLnBrk="1" hangingPunct="1">
                <a:spcBef>
                  <a:spcPct val="0"/>
                </a:spcBef>
              </a:pPr>
              <a:t>31</a:t>
            </a:fld>
            <a:endParaRPr lang="ru-RU" altLang="ru-RU"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138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F2477100-6BA7-4156-A01C-431A7DE828B3}" type="slidenum">
              <a:rPr lang="ru-RU" altLang="ru-RU" smtClean="0">
                <a:latin typeface="Arial" pitchFamily="34" charset="0"/>
              </a:rPr>
              <a:pPr eaLnBrk="1" hangingPunct="1">
                <a:spcBef>
                  <a:spcPct val="0"/>
                </a:spcBef>
              </a:pPr>
              <a:t>34</a:t>
            </a:fld>
            <a:endParaRPr lang="ru-RU" altLang="ru-RU"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2404"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4E67A975-CE4E-4D07-8D8C-03EEB4486797}" type="slidenum">
              <a:rPr lang="ru-RU" altLang="ru-RU" smtClean="0">
                <a:latin typeface="Arial" pitchFamily="34" charset="0"/>
              </a:rPr>
              <a:pPr eaLnBrk="1" hangingPunct="1">
                <a:spcBef>
                  <a:spcPct val="0"/>
                </a:spcBef>
              </a:pPr>
              <a:t>35</a:t>
            </a:fld>
            <a:endParaRPr lang="ru-RU" altLang="ru-RU"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3428"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DFB6E8C-9663-4406-8137-72CAA2FD9F6F}" type="slidenum">
              <a:rPr lang="ru-RU" altLang="ru-RU" smtClean="0">
                <a:latin typeface="Arial" pitchFamily="34" charset="0"/>
              </a:rPr>
              <a:pPr eaLnBrk="1" hangingPunct="1">
                <a:spcBef>
                  <a:spcPct val="0"/>
                </a:spcBef>
              </a:pPr>
              <a:t>36</a:t>
            </a:fld>
            <a:endParaRPr lang="ru-RU" altLang="ru-RU"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0445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281958EF-755A-47C5-93D9-E6AE1954DDC9}" type="slidenum">
              <a:rPr lang="ru-RU" altLang="ru-RU" smtClean="0">
                <a:latin typeface="Arial" pitchFamily="34" charset="0"/>
              </a:rPr>
              <a:pPr eaLnBrk="1" hangingPunct="1">
                <a:spcBef>
                  <a:spcPct val="0"/>
                </a:spcBef>
              </a:pPr>
              <a:t>37</a:t>
            </a:fld>
            <a:endParaRPr lang="ru-RU" altLang="ru-RU"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29" name="Заголовок 28"/>
          <p:cNvSpPr>
            <a:spLocks noGrp="1"/>
          </p:cNvSpPr>
          <p:nvPr>
            <p:ph type="ctrTitle"/>
          </p:nvPr>
        </p:nvSpPr>
        <p:spPr>
          <a:xfrm>
            <a:off x="381000" y="4853411"/>
            <a:ext cx="8458200" cy="1222375"/>
          </a:xfrm>
        </p:spPr>
        <p:txBody>
          <a:bodyPr anchor="t"/>
          <a:lstStyle/>
          <a:p>
            <a:r>
              <a:rPr lang="ru-RU" smtClean="0"/>
              <a:t>Образец заголовка</a:t>
            </a:r>
            <a:endParaRPr lang="en-US"/>
          </a:p>
        </p:txBody>
      </p:sp>
      <p:sp>
        <p:nvSpPr>
          <p:cNvPr id="9" name="Подзаголовок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5" name="Дата 15"/>
          <p:cNvSpPr>
            <a:spLocks noGrp="1"/>
          </p:cNvSpPr>
          <p:nvPr>
            <p:ph type="dt" sz="half" idx="10"/>
          </p:nvPr>
        </p:nvSpPr>
        <p:spPr/>
        <p:txBody>
          <a:bodyPr/>
          <a:lstStyle>
            <a:lvl1pPr>
              <a:defRPr/>
            </a:lvl1pPr>
          </a:lstStyle>
          <a:p>
            <a:pPr>
              <a:defRPr/>
            </a:pPr>
            <a:endParaRPr lang="ru-RU"/>
          </a:p>
        </p:txBody>
      </p:sp>
      <p:sp>
        <p:nvSpPr>
          <p:cNvPr id="6" name="Нижний колонтитул 1"/>
          <p:cNvSpPr>
            <a:spLocks noGrp="1"/>
          </p:cNvSpPr>
          <p:nvPr>
            <p:ph type="ftr" sz="quarter" idx="11"/>
          </p:nvPr>
        </p:nvSpPr>
        <p:spPr/>
        <p:txBody>
          <a:bodyPr/>
          <a:lstStyle>
            <a:lvl1pPr>
              <a:defRPr/>
            </a:lvl1pPr>
          </a:lstStyle>
          <a:p>
            <a:pPr>
              <a:defRPr/>
            </a:pPr>
            <a:endParaRPr lang="ru-RU"/>
          </a:p>
        </p:txBody>
      </p:sp>
      <p:sp>
        <p:nvSpPr>
          <p:cNvPr id="7" name="Номер слайда 14"/>
          <p:cNvSpPr>
            <a:spLocks noGrp="1"/>
          </p:cNvSpPr>
          <p:nvPr>
            <p:ph type="sldNum" sz="quarter" idx="12"/>
          </p:nvPr>
        </p:nvSpPr>
        <p:spPr>
          <a:xfrm>
            <a:off x="8229600" y="6473825"/>
            <a:ext cx="758825" cy="247650"/>
          </a:xfrm>
        </p:spPr>
        <p:txBody>
          <a:bodyPr/>
          <a:lstStyle>
            <a:lvl1pPr>
              <a:defRPr/>
            </a:lvl1pPr>
          </a:lstStyle>
          <a:p>
            <a:pPr>
              <a:defRPr/>
            </a:pPr>
            <a:fld id="{733F3E4E-99D2-43AE-A14F-81A4DD176F31}" type="slidenum">
              <a:rPr lang="ru-RU"/>
              <a:pPr>
                <a:defRPr/>
              </a:pPr>
              <a:t>‹#›</a:t>
            </a:fld>
            <a:endParaRPr lang="ru-RU"/>
          </a:p>
        </p:txBody>
      </p:sp>
    </p:spTree>
    <p:extLst>
      <p:ext uri="{BB962C8B-B14F-4D97-AF65-F5344CB8AC3E}">
        <p14:creationId xmlns:p14="http://schemas.microsoft.com/office/powerpoint/2010/main" val="315154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0"/>
          <p:cNvSpPr>
            <a:spLocks noGrp="1"/>
          </p:cNvSpPr>
          <p:nvPr>
            <p:ph type="dt" sz="half" idx="10"/>
          </p:nvPr>
        </p:nvSpPr>
        <p:spPr/>
        <p:txBody>
          <a:bodyPr/>
          <a:lstStyle>
            <a:lvl1pPr>
              <a:defRPr/>
            </a:lvl1pPr>
          </a:lstStyle>
          <a:p>
            <a:pPr>
              <a:defRPr/>
            </a:pPr>
            <a:endParaRPr lang="ru-RU"/>
          </a:p>
        </p:txBody>
      </p:sp>
      <p:sp>
        <p:nvSpPr>
          <p:cNvPr id="5" name="Нижний колонтитул 27"/>
          <p:cNvSpPr>
            <a:spLocks noGrp="1"/>
          </p:cNvSpPr>
          <p:nvPr>
            <p:ph type="ftr" sz="quarter" idx="11"/>
          </p:nvPr>
        </p:nvSpPr>
        <p:spPr/>
        <p:txBody>
          <a:bodyPr/>
          <a:lstStyle>
            <a:lvl1pPr>
              <a:defRPr/>
            </a:lvl1pPr>
          </a:lstStyle>
          <a:p>
            <a:pPr>
              <a:defRPr/>
            </a:pPr>
            <a:endParaRPr lang="ru-RU"/>
          </a:p>
        </p:txBody>
      </p:sp>
      <p:sp>
        <p:nvSpPr>
          <p:cNvPr id="6" name="Номер слайда 4"/>
          <p:cNvSpPr>
            <a:spLocks noGrp="1"/>
          </p:cNvSpPr>
          <p:nvPr>
            <p:ph type="sldNum" sz="quarter" idx="12"/>
          </p:nvPr>
        </p:nvSpPr>
        <p:spPr/>
        <p:txBody>
          <a:bodyPr/>
          <a:lstStyle>
            <a:lvl1pPr>
              <a:defRPr/>
            </a:lvl1pPr>
          </a:lstStyle>
          <a:p>
            <a:pPr>
              <a:defRPr/>
            </a:pPr>
            <a:fld id="{D4FF8666-776B-481E-834C-C198734BEAFC}" type="slidenum">
              <a:rPr lang="ru-RU"/>
              <a:pPr>
                <a:defRPr/>
              </a:pPr>
              <a:t>‹#›</a:t>
            </a:fld>
            <a:endParaRPr lang="ru-RU"/>
          </a:p>
        </p:txBody>
      </p:sp>
    </p:spTree>
    <p:extLst>
      <p:ext uri="{BB962C8B-B14F-4D97-AF65-F5344CB8AC3E}">
        <p14:creationId xmlns:p14="http://schemas.microsoft.com/office/powerpoint/2010/main" val="341622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549276"/>
            <a:ext cx="182880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549276"/>
            <a:ext cx="6248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9A9DE177-17C2-4D3A-910C-4189898F264C}" type="slidenum">
              <a:rPr lang="ru-RU"/>
              <a:pPr>
                <a:defRPr/>
              </a:pPr>
              <a:t>‹#›</a:t>
            </a:fld>
            <a:endParaRPr lang="ru-RU"/>
          </a:p>
        </p:txBody>
      </p:sp>
    </p:spTree>
    <p:extLst>
      <p:ext uri="{BB962C8B-B14F-4D97-AF65-F5344CB8AC3E}">
        <p14:creationId xmlns:p14="http://schemas.microsoft.com/office/powerpoint/2010/main" val="1705721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2" name="Заголовок 21"/>
          <p:cNvSpPr>
            <a:spLocks noGrp="1"/>
          </p:cNvSpPr>
          <p:nvPr>
            <p:ph type="title"/>
          </p:nvPr>
        </p:nvSpPr>
        <p:spPr/>
        <p:txBody>
          <a:bodyPr/>
          <a:lstStyle/>
          <a:p>
            <a:r>
              <a:rPr lang="ru-RU" smtClean="0"/>
              <a:t>Образец заголовка</a:t>
            </a:r>
            <a:endParaRPr lang="en-US"/>
          </a:p>
        </p:txBody>
      </p:sp>
      <p:sp>
        <p:nvSpPr>
          <p:cNvPr id="27" name="Объект 26"/>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24"/>
          <p:cNvSpPr>
            <a:spLocks noGrp="1"/>
          </p:cNvSpPr>
          <p:nvPr>
            <p:ph type="dt" sz="half" idx="10"/>
          </p:nvPr>
        </p:nvSpPr>
        <p:spPr/>
        <p:txBody>
          <a:bodyPr/>
          <a:lstStyle>
            <a:lvl1pPr>
              <a:defRPr/>
            </a:lvl1pPr>
          </a:lstStyle>
          <a:p>
            <a:pPr>
              <a:defRPr/>
            </a:pPr>
            <a:endParaRPr lang="ru-RU"/>
          </a:p>
        </p:txBody>
      </p:sp>
      <p:sp>
        <p:nvSpPr>
          <p:cNvPr id="5" name="Нижний колонтитул 18"/>
          <p:cNvSpPr>
            <a:spLocks noGrp="1"/>
          </p:cNvSpPr>
          <p:nvPr>
            <p:ph type="ftr" sz="quarter" idx="11"/>
          </p:nvPr>
        </p:nvSpPr>
        <p:spPr>
          <a:xfrm>
            <a:off x="3581400" y="76200"/>
            <a:ext cx="2895600" cy="288925"/>
          </a:xfrm>
        </p:spPr>
        <p:txBody>
          <a:bodyPr/>
          <a:lstStyle>
            <a:lvl1pPr>
              <a:defRPr/>
            </a:lvl1pPr>
          </a:lstStyle>
          <a:p>
            <a:pPr>
              <a:defRPr/>
            </a:pPr>
            <a:endParaRPr lang="ru-RU"/>
          </a:p>
        </p:txBody>
      </p:sp>
      <p:sp>
        <p:nvSpPr>
          <p:cNvPr id="6" name="Номер слайда 15"/>
          <p:cNvSpPr>
            <a:spLocks noGrp="1"/>
          </p:cNvSpPr>
          <p:nvPr>
            <p:ph type="sldNum" sz="quarter" idx="12"/>
          </p:nvPr>
        </p:nvSpPr>
        <p:spPr>
          <a:xfrm>
            <a:off x="8229600" y="6473825"/>
            <a:ext cx="758825" cy="247650"/>
          </a:xfrm>
        </p:spPr>
        <p:txBody>
          <a:bodyPr/>
          <a:lstStyle>
            <a:lvl1pPr>
              <a:defRPr/>
            </a:lvl1pPr>
          </a:lstStyle>
          <a:p>
            <a:pPr>
              <a:defRPr/>
            </a:pPr>
            <a:fld id="{F4C6362B-CD82-4086-83B4-D819E7B2E955}" type="slidenum">
              <a:rPr lang="ru-RU"/>
              <a:pPr>
                <a:defRPr/>
              </a:pPr>
              <a:t>‹#›</a:t>
            </a:fld>
            <a:endParaRPr lang="ru-RU"/>
          </a:p>
        </p:txBody>
      </p:sp>
    </p:spTree>
    <p:extLst>
      <p:ext uri="{BB962C8B-B14F-4D97-AF65-F5344CB8AC3E}">
        <p14:creationId xmlns:p14="http://schemas.microsoft.com/office/powerpoint/2010/main" val="4286890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6" name="Текст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8" name="Заголовок 7"/>
          <p:cNvSpPr>
            <a:spLocks noGrp="1"/>
          </p:cNvSpPr>
          <p:nvPr>
            <p:ph type="title"/>
          </p:nvPr>
        </p:nvSpPr>
        <p:spPr>
          <a:xfrm>
            <a:off x="180475" y="2947085"/>
            <a:ext cx="8686800" cy="1184825"/>
          </a:xfrm>
        </p:spPr>
        <p:txBody>
          <a:bodyPr rtlCol="0" anchor="t"/>
          <a:lstStyle>
            <a:lvl1pPr algn="r">
              <a:defRPr/>
            </a:lvl1pPr>
          </a:lstStyle>
          <a:p>
            <a:r>
              <a:rPr lang="ru-RU" smtClean="0"/>
              <a:t>Образец заголовка</a:t>
            </a:r>
            <a:endParaRPr lang="en-US"/>
          </a:p>
        </p:txBody>
      </p:sp>
      <p:sp>
        <p:nvSpPr>
          <p:cNvPr id="5" name="Дата 18"/>
          <p:cNvSpPr>
            <a:spLocks noGrp="1"/>
          </p:cNvSpPr>
          <p:nvPr>
            <p:ph type="dt" sz="half" idx="10"/>
          </p:nvPr>
        </p:nvSpPr>
        <p:spPr/>
        <p:txBody>
          <a:bodyPr/>
          <a:lstStyle>
            <a:lvl1pPr>
              <a:defRPr/>
            </a:lvl1pPr>
          </a:lstStyle>
          <a:p>
            <a:pPr>
              <a:defRPr/>
            </a:pPr>
            <a:endParaRPr lang="ru-RU"/>
          </a:p>
        </p:txBody>
      </p:sp>
      <p:sp>
        <p:nvSpPr>
          <p:cNvPr id="7" name="Нижний колонтитул 10"/>
          <p:cNvSpPr>
            <a:spLocks noGrp="1"/>
          </p:cNvSpPr>
          <p:nvPr>
            <p:ph type="ftr" sz="quarter" idx="11"/>
          </p:nvPr>
        </p:nvSpPr>
        <p:spPr/>
        <p:txBody>
          <a:bodyPr/>
          <a:lstStyle>
            <a:lvl1pPr>
              <a:defRPr/>
            </a:lvl1pPr>
          </a:lstStyle>
          <a:p>
            <a:pPr>
              <a:defRPr/>
            </a:pPr>
            <a:endParaRPr lang="ru-RU"/>
          </a:p>
        </p:txBody>
      </p:sp>
      <p:sp>
        <p:nvSpPr>
          <p:cNvPr id="9" name="Номер слайда 15"/>
          <p:cNvSpPr>
            <a:spLocks noGrp="1"/>
          </p:cNvSpPr>
          <p:nvPr>
            <p:ph type="sldNum" sz="quarter" idx="12"/>
          </p:nvPr>
        </p:nvSpPr>
        <p:spPr/>
        <p:txBody>
          <a:bodyPr/>
          <a:lstStyle>
            <a:lvl1pPr>
              <a:defRPr/>
            </a:lvl1pPr>
          </a:lstStyle>
          <a:p>
            <a:pPr>
              <a:defRPr/>
            </a:pPr>
            <a:fld id="{DFC94900-D50B-42A7-AD61-CB885D0B803C}" type="slidenum">
              <a:rPr lang="ru-RU"/>
              <a:pPr>
                <a:defRPr/>
              </a:pPr>
              <a:t>‹#›</a:t>
            </a:fld>
            <a:endParaRPr lang="ru-RU"/>
          </a:p>
        </p:txBody>
      </p:sp>
    </p:spTree>
    <p:extLst>
      <p:ext uri="{BB962C8B-B14F-4D97-AF65-F5344CB8AC3E}">
        <p14:creationId xmlns:p14="http://schemas.microsoft.com/office/powerpoint/2010/main" val="346576833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0" name="Заголовок 1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14" name="Объект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Объект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10"/>
          <p:cNvSpPr>
            <a:spLocks noGrp="1"/>
          </p:cNvSpPr>
          <p:nvPr>
            <p:ph type="dt" sz="half" idx="10"/>
          </p:nvPr>
        </p:nvSpPr>
        <p:spPr/>
        <p:txBody>
          <a:bodyPr/>
          <a:lstStyle>
            <a:lvl1pPr>
              <a:defRPr/>
            </a:lvl1pPr>
          </a:lstStyle>
          <a:p>
            <a:pPr>
              <a:defRPr/>
            </a:pPr>
            <a:endParaRPr lang="ru-RU"/>
          </a:p>
        </p:txBody>
      </p:sp>
      <p:sp>
        <p:nvSpPr>
          <p:cNvPr id="6" name="Нижний колонтитул 27"/>
          <p:cNvSpPr>
            <a:spLocks noGrp="1"/>
          </p:cNvSpPr>
          <p:nvPr>
            <p:ph type="ftr" sz="quarter" idx="11"/>
          </p:nvPr>
        </p:nvSpPr>
        <p:spPr/>
        <p:txBody>
          <a:bodyPr/>
          <a:lstStyle>
            <a:lvl1pPr>
              <a:defRPr/>
            </a:lvl1pPr>
          </a:lstStyle>
          <a:p>
            <a:pPr>
              <a:defRPr/>
            </a:pPr>
            <a:endParaRPr lang="ru-RU"/>
          </a:p>
        </p:txBody>
      </p:sp>
      <p:sp>
        <p:nvSpPr>
          <p:cNvPr id="7" name="Номер слайда 4"/>
          <p:cNvSpPr>
            <a:spLocks noGrp="1"/>
          </p:cNvSpPr>
          <p:nvPr>
            <p:ph type="sldNum" sz="quarter" idx="12"/>
          </p:nvPr>
        </p:nvSpPr>
        <p:spPr/>
        <p:txBody>
          <a:bodyPr/>
          <a:lstStyle>
            <a:lvl1pPr>
              <a:defRPr/>
            </a:lvl1pPr>
          </a:lstStyle>
          <a:p>
            <a:pPr>
              <a:defRPr/>
            </a:pPr>
            <a:fld id="{BC14685C-80D1-4687-AB04-1A2FA450D6B5}" type="slidenum">
              <a:rPr lang="ru-RU"/>
              <a:pPr>
                <a:defRPr/>
              </a:pPr>
              <a:t>‹#›</a:t>
            </a:fld>
            <a:endParaRPr lang="ru-RU"/>
          </a:p>
        </p:txBody>
      </p:sp>
    </p:spTree>
    <p:extLst>
      <p:ext uri="{BB962C8B-B14F-4D97-AF65-F5344CB8AC3E}">
        <p14:creationId xmlns:p14="http://schemas.microsoft.com/office/powerpoint/2010/main" val="199420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29" name="Заголовок 28"/>
          <p:cNvSpPr>
            <a:spLocks noGrp="1"/>
          </p:cNvSpPr>
          <p:nvPr>
            <p:ph type="title"/>
          </p:nvPr>
        </p:nvSpPr>
        <p:spPr>
          <a:xfrm>
            <a:off x="304800" y="5410200"/>
            <a:ext cx="8610600" cy="882650"/>
          </a:xfrm>
        </p:spPr>
        <p:txBody>
          <a:bodyPr/>
          <a:lstStyle>
            <a:lvl1pPr>
              <a:defRPr/>
            </a:lvl1pPr>
          </a:lstStyle>
          <a:p>
            <a:r>
              <a:rPr lang="ru-RU" smtClean="0"/>
              <a:t>Образец заголовка</a:t>
            </a:r>
            <a:endParaRPr lang="en-US"/>
          </a:p>
        </p:txBody>
      </p:sp>
      <p:sp>
        <p:nvSpPr>
          <p:cNvPr id="13" name="Текст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25" name="Текст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Объект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28" name="Объект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8" name="Дата 9"/>
          <p:cNvSpPr>
            <a:spLocks noGrp="1"/>
          </p:cNvSpPr>
          <p:nvPr>
            <p:ph type="dt" sz="half" idx="10"/>
          </p:nvPr>
        </p:nvSpPr>
        <p:spPr/>
        <p:txBody>
          <a:bodyPr/>
          <a:lstStyle>
            <a:lvl1pPr>
              <a:defRPr/>
            </a:lvl1pPr>
          </a:lstStyle>
          <a:p>
            <a:pPr>
              <a:defRPr/>
            </a:pPr>
            <a:endParaRPr lang="ru-RU"/>
          </a:p>
        </p:txBody>
      </p:sp>
      <p:sp>
        <p:nvSpPr>
          <p:cNvPr id="9" name="Нижний колонтитул 5"/>
          <p:cNvSpPr>
            <a:spLocks noGrp="1"/>
          </p:cNvSpPr>
          <p:nvPr>
            <p:ph type="ftr" sz="quarter" idx="11"/>
          </p:nvPr>
        </p:nvSpPr>
        <p:spPr/>
        <p:txBody>
          <a:bodyPr/>
          <a:lstStyle>
            <a:lvl1pPr>
              <a:defRPr/>
            </a:lvl1pPr>
          </a:lstStyle>
          <a:p>
            <a:pPr>
              <a:defRPr/>
            </a:pPr>
            <a:endParaRPr lang="ru-RU"/>
          </a:p>
        </p:txBody>
      </p:sp>
      <p:sp>
        <p:nvSpPr>
          <p:cNvPr id="10" name="Номер слайда 6"/>
          <p:cNvSpPr>
            <a:spLocks noGrp="1"/>
          </p:cNvSpPr>
          <p:nvPr>
            <p:ph type="sldNum" sz="quarter" idx="12"/>
          </p:nvPr>
        </p:nvSpPr>
        <p:spPr>
          <a:xfrm>
            <a:off x="8229600" y="6477000"/>
            <a:ext cx="762000" cy="247650"/>
          </a:xfrm>
        </p:spPr>
        <p:txBody>
          <a:bodyPr/>
          <a:lstStyle>
            <a:lvl1pPr>
              <a:defRPr/>
            </a:lvl1pPr>
          </a:lstStyle>
          <a:p>
            <a:pPr>
              <a:defRPr/>
            </a:pPr>
            <a:fld id="{D4819808-6B17-4C6D-B138-8D23BED67C74}" type="slidenum">
              <a:rPr lang="ru-RU"/>
              <a:pPr>
                <a:defRPr/>
              </a:pPr>
              <a:t>‹#›</a:t>
            </a:fld>
            <a:endParaRPr lang="ru-RU"/>
          </a:p>
        </p:txBody>
      </p:sp>
    </p:spTree>
    <p:extLst>
      <p:ext uri="{BB962C8B-B14F-4D97-AF65-F5344CB8AC3E}">
        <p14:creationId xmlns:p14="http://schemas.microsoft.com/office/powerpoint/2010/main" val="403920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0" name="Заголовок 2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3" name="Дата 10"/>
          <p:cNvSpPr>
            <a:spLocks noGrp="1"/>
          </p:cNvSpPr>
          <p:nvPr>
            <p:ph type="dt" sz="half" idx="10"/>
          </p:nvPr>
        </p:nvSpPr>
        <p:spPr/>
        <p:txBody>
          <a:bodyPr/>
          <a:lstStyle>
            <a:lvl1pPr>
              <a:defRPr/>
            </a:lvl1pPr>
          </a:lstStyle>
          <a:p>
            <a:pPr>
              <a:defRPr/>
            </a:pPr>
            <a:endParaRPr lang="ru-RU"/>
          </a:p>
        </p:txBody>
      </p:sp>
      <p:sp>
        <p:nvSpPr>
          <p:cNvPr id="4" name="Нижний колонтитул 27"/>
          <p:cNvSpPr>
            <a:spLocks noGrp="1"/>
          </p:cNvSpPr>
          <p:nvPr>
            <p:ph type="ftr" sz="quarter" idx="11"/>
          </p:nvPr>
        </p:nvSpPr>
        <p:spPr/>
        <p:txBody>
          <a:bodyPr/>
          <a:lstStyle>
            <a:lvl1pPr>
              <a:defRPr/>
            </a:lvl1pPr>
          </a:lstStyle>
          <a:p>
            <a:pPr>
              <a:defRPr/>
            </a:pPr>
            <a:endParaRPr lang="ru-RU"/>
          </a:p>
        </p:txBody>
      </p:sp>
      <p:sp>
        <p:nvSpPr>
          <p:cNvPr id="5" name="Номер слайда 4"/>
          <p:cNvSpPr>
            <a:spLocks noGrp="1"/>
          </p:cNvSpPr>
          <p:nvPr>
            <p:ph type="sldNum" sz="quarter" idx="12"/>
          </p:nvPr>
        </p:nvSpPr>
        <p:spPr/>
        <p:txBody>
          <a:bodyPr/>
          <a:lstStyle>
            <a:lvl1pPr>
              <a:defRPr/>
            </a:lvl1pPr>
          </a:lstStyle>
          <a:p>
            <a:pPr>
              <a:defRPr/>
            </a:pPr>
            <a:fld id="{DB5AC7F1-5201-41BC-95C8-EC5EAE1B2BE7}" type="slidenum">
              <a:rPr lang="ru-RU"/>
              <a:pPr>
                <a:defRPr/>
              </a:pPr>
              <a:t>‹#›</a:t>
            </a:fld>
            <a:endParaRPr lang="ru-RU"/>
          </a:p>
        </p:txBody>
      </p:sp>
    </p:spTree>
    <p:extLst>
      <p:ext uri="{BB962C8B-B14F-4D97-AF65-F5344CB8AC3E}">
        <p14:creationId xmlns:p14="http://schemas.microsoft.com/office/powerpoint/2010/main" val="2452789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2"/>
          <p:cNvSpPr>
            <a:spLocks noGrp="1"/>
          </p:cNvSpPr>
          <p:nvPr>
            <p:ph type="dt" sz="half" idx="10"/>
          </p:nvPr>
        </p:nvSpPr>
        <p:spPr/>
        <p:txBody>
          <a:bodyPr/>
          <a:lstStyle>
            <a:lvl1pPr>
              <a:defRPr/>
            </a:lvl1pPr>
          </a:lstStyle>
          <a:p>
            <a:pPr>
              <a:defRPr/>
            </a:pPr>
            <a:endParaRPr lang="ru-RU"/>
          </a:p>
        </p:txBody>
      </p:sp>
      <p:sp>
        <p:nvSpPr>
          <p:cNvPr id="3" name="Нижний колонтитул 23"/>
          <p:cNvSpPr>
            <a:spLocks noGrp="1"/>
          </p:cNvSpPr>
          <p:nvPr>
            <p:ph type="ftr" sz="quarter" idx="11"/>
          </p:nvPr>
        </p:nvSpPr>
        <p:spPr/>
        <p:txBody>
          <a:bodyPr/>
          <a:lstStyle>
            <a:lvl1pPr>
              <a:defRPr/>
            </a:lvl1pPr>
          </a:lstStyle>
          <a:p>
            <a:pPr>
              <a:defRPr/>
            </a:pPr>
            <a:endParaRPr lang="ru-RU"/>
          </a:p>
        </p:txBody>
      </p:sp>
      <p:sp>
        <p:nvSpPr>
          <p:cNvPr id="4" name="Номер слайда 6"/>
          <p:cNvSpPr>
            <a:spLocks noGrp="1"/>
          </p:cNvSpPr>
          <p:nvPr>
            <p:ph type="sldNum" sz="quarter" idx="12"/>
          </p:nvPr>
        </p:nvSpPr>
        <p:spPr/>
        <p:txBody>
          <a:bodyPr/>
          <a:lstStyle>
            <a:lvl1pPr>
              <a:defRPr/>
            </a:lvl1pPr>
          </a:lstStyle>
          <a:p>
            <a:pPr>
              <a:defRPr/>
            </a:pPr>
            <a:fld id="{34B4BE60-4B6E-412D-AD31-37255CD5D0F0}" type="slidenum">
              <a:rPr lang="ru-RU"/>
              <a:pPr>
                <a:defRPr/>
              </a:pPr>
              <a:t>‹#›</a:t>
            </a:fld>
            <a:endParaRPr lang="ru-RU"/>
          </a:p>
        </p:txBody>
      </p:sp>
    </p:spTree>
    <p:extLst>
      <p:ext uri="{BB962C8B-B14F-4D97-AF65-F5344CB8AC3E}">
        <p14:creationId xmlns:p14="http://schemas.microsoft.com/office/powerpoint/2010/main" val="2344384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12" name="Заголовок 11"/>
          <p:cNvSpPr>
            <a:spLocks noGrp="1"/>
          </p:cNvSpPr>
          <p:nvPr>
            <p:ph type="title"/>
          </p:nvPr>
        </p:nvSpPr>
        <p:spPr>
          <a:xfrm>
            <a:off x="457200" y="5486400"/>
            <a:ext cx="8458200" cy="520700"/>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ru-RU" smtClean="0"/>
              <a:t>Образец текста</a:t>
            </a:r>
          </a:p>
        </p:txBody>
      </p:sp>
      <p:sp>
        <p:nvSpPr>
          <p:cNvPr id="14" name="Объект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Дата 24"/>
          <p:cNvSpPr>
            <a:spLocks noGrp="1"/>
          </p:cNvSpPr>
          <p:nvPr>
            <p:ph type="dt" sz="half" idx="10"/>
          </p:nvPr>
        </p:nvSpPr>
        <p:spPr/>
        <p:txBody>
          <a:bodyPr/>
          <a:lstStyle>
            <a:lvl1pPr>
              <a:defRPr/>
            </a:lvl1pPr>
          </a:lstStyle>
          <a:p>
            <a:pPr>
              <a:defRPr/>
            </a:pPr>
            <a:endParaRPr lang="ru-RU"/>
          </a:p>
        </p:txBody>
      </p:sp>
      <p:sp>
        <p:nvSpPr>
          <p:cNvPr id="7" name="Нижний колонтитул 28"/>
          <p:cNvSpPr>
            <a:spLocks noGrp="1"/>
          </p:cNvSpPr>
          <p:nvPr>
            <p:ph type="ftr" sz="quarter" idx="11"/>
          </p:nvPr>
        </p:nvSpPr>
        <p:spPr/>
        <p:txBody>
          <a:bodyPr/>
          <a:lstStyle>
            <a:lvl1pPr>
              <a:defRPr/>
            </a:lvl1pPr>
          </a:lstStyle>
          <a:p>
            <a:pPr>
              <a:defRPr/>
            </a:pPr>
            <a:endParaRPr lang="ru-RU"/>
          </a:p>
        </p:txBody>
      </p:sp>
      <p:sp>
        <p:nvSpPr>
          <p:cNvPr id="8" name="Номер слайда 6"/>
          <p:cNvSpPr>
            <a:spLocks noGrp="1"/>
          </p:cNvSpPr>
          <p:nvPr>
            <p:ph type="sldNum" sz="quarter" idx="12"/>
          </p:nvPr>
        </p:nvSpPr>
        <p:spPr/>
        <p:txBody>
          <a:bodyPr/>
          <a:lstStyle>
            <a:lvl1pPr>
              <a:defRPr/>
            </a:lvl1pPr>
          </a:lstStyle>
          <a:p>
            <a:pPr>
              <a:defRPr/>
            </a:pPr>
            <a:fld id="{A0A80805-9184-43B3-948E-66A169CD8176}" type="slidenum">
              <a:rPr lang="ru-RU"/>
              <a:pPr>
                <a:defRPr/>
              </a:pPr>
              <a:t>‹#›</a:t>
            </a:fld>
            <a:endParaRPr lang="ru-RU"/>
          </a:p>
        </p:txBody>
      </p:sp>
    </p:spTree>
    <p:extLst>
      <p:ext uri="{BB962C8B-B14F-4D97-AF65-F5344CB8AC3E}">
        <p14:creationId xmlns:p14="http://schemas.microsoft.com/office/powerpoint/2010/main" val="2520488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3" name="Рисунок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17" name="Заголовок 16"/>
          <p:cNvSpPr>
            <a:spLocks noGrp="1"/>
          </p:cNvSpPr>
          <p:nvPr>
            <p:ph type="title"/>
          </p:nvPr>
        </p:nvSpPr>
        <p:spPr>
          <a:xfrm>
            <a:off x="381000" y="4993760"/>
            <a:ext cx="5867400" cy="522288"/>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ru-RU" smtClean="0"/>
              <a:t>Образец текста</a:t>
            </a:r>
          </a:p>
        </p:txBody>
      </p:sp>
      <p:sp>
        <p:nvSpPr>
          <p:cNvPr id="5" name="Дата 6"/>
          <p:cNvSpPr>
            <a:spLocks noGrp="1"/>
          </p:cNvSpPr>
          <p:nvPr>
            <p:ph type="dt" sz="half" idx="10"/>
          </p:nvPr>
        </p:nvSpPr>
        <p:spPr/>
        <p:txBody>
          <a:bodyPr/>
          <a:lstStyle>
            <a:lvl1pPr>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30"/>
          <p:cNvSpPr>
            <a:spLocks noGrp="1"/>
          </p:cNvSpPr>
          <p:nvPr>
            <p:ph type="sldNum" sz="quarter" idx="12"/>
          </p:nvPr>
        </p:nvSpPr>
        <p:spPr/>
        <p:txBody>
          <a:bodyPr/>
          <a:lstStyle>
            <a:lvl1pPr>
              <a:defRPr/>
            </a:lvl1pPr>
          </a:lstStyle>
          <a:p>
            <a:pPr>
              <a:defRPr/>
            </a:pPr>
            <a:fld id="{019850DD-3B79-4BD8-995B-517EA4665719}" type="slidenum">
              <a:rPr lang="ru-RU"/>
              <a:pPr>
                <a:defRPr/>
              </a:pPr>
              <a:t>‹#›</a:t>
            </a:fld>
            <a:endParaRPr lang="ru-RU"/>
          </a:p>
        </p:txBody>
      </p:sp>
    </p:spTree>
    <p:extLst>
      <p:ext uri="{BB962C8B-B14F-4D97-AF65-F5344CB8AC3E}">
        <p14:creationId xmlns:p14="http://schemas.microsoft.com/office/powerpoint/2010/main" val="539469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1029" name="Текст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1" name="Дата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defRPr>
            </a:lvl1pPr>
          </a:lstStyle>
          <a:p>
            <a:pPr>
              <a:defRPr/>
            </a:pPr>
            <a:endParaRPr lang="ru-RU"/>
          </a:p>
        </p:txBody>
      </p:sp>
      <p:sp>
        <p:nvSpPr>
          <p:cNvPr id="28" name="Нижний колонтитул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defRPr>
            </a:lvl1pPr>
          </a:lstStyle>
          <a:p>
            <a:pPr>
              <a:defRPr/>
            </a:pPr>
            <a:endParaRPr lang="ru-RU"/>
          </a:p>
        </p:txBody>
      </p:sp>
      <p:sp>
        <p:nvSpPr>
          <p:cNvPr id="5" name="Номер слайда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latin typeface="Arial" charset="0"/>
              </a:defRPr>
            </a:lvl1pPr>
          </a:lstStyle>
          <a:p>
            <a:pPr>
              <a:defRPr/>
            </a:pPr>
            <a:fld id="{C61BB730-66F5-4E5C-B762-C0FEBDF57C18}" type="slidenum">
              <a:rPr lang="ru-RU"/>
              <a:pPr>
                <a:defRPr/>
              </a:pPr>
              <a:t>‹#›</a:t>
            </a:fld>
            <a:endParaRPr lang="ru-RU"/>
          </a:p>
        </p:txBody>
      </p:sp>
      <p:sp>
        <p:nvSpPr>
          <p:cNvPr id="10" name="Заголовок 9"/>
          <p:cNvSpPr>
            <a:spLocks noGrp="1"/>
          </p:cNvSpPr>
          <p:nvPr>
            <p:ph type="title"/>
          </p:nvPr>
        </p:nvSpPr>
        <p:spPr>
          <a:xfrm>
            <a:off x="304800" y="457200"/>
            <a:ext cx="8686800" cy="838200"/>
          </a:xfrm>
          <a:prstGeom prst="rect">
            <a:avLst/>
          </a:prstGeom>
        </p:spPr>
        <p:txBody>
          <a:bodyPr vert="horz" anchor="ctr">
            <a:normAutofit/>
          </a:bodyPr>
          <a:lstStyle/>
          <a:p>
            <a:r>
              <a:rPr lang="ru-RU" smtClean="0"/>
              <a:t>Образец заголовка</a:t>
            </a:r>
            <a:endParaRPr lang="en-US"/>
          </a:p>
        </p:txBody>
      </p:sp>
      <p:sp>
        <p:nvSpPr>
          <p:cNvPr id="9" name="Прямая соединительная линия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12" name="Прямая соединительная линия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2" r:id="rId4"/>
    <p:sldLayoutId id="2147483968" r:id="rId5"/>
    <p:sldLayoutId id="2147483963" r:id="rId6"/>
    <p:sldLayoutId id="2147483969" r:id="rId7"/>
    <p:sldLayoutId id="2147483970" r:id="rId8"/>
    <p:sldLayoutId id="2147483971" r:id="rId9"/>
    <p:sldLayoutId id="2147483964" r:id="rId10"/>
    <p:sldLayoutId id="2147483972" r:id="rId11"/>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itchFamily="18" charset="2"/>
        <a:buChar char=""/>
        <a:defRPr sz="20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 name="Rectangle 9"/>
          <p:cNvSpPr>
            <a:spLocks noGrp="1" noChangeArrowheads="1"/>
          </p:cNvSpPr>
          <p:nvPr>
            <p:ph type="body" idx="4294967295"/>
          </p:nvPr>
        </p:nvSpPr>
        <p:spPr>
          <a:xfrm>
            <a:off x="0" y="260350"/>
            <a:ext cx="9144000" cy="6597650"/>
          </a:xfrm>
        </p:spPr>
        <p:txBody>
          <a:bodyPr/>
          <a:lstStyle/>
          <a:p>
            <a:pPr algn="ctr" eaLnBrk="1" hangingPunct="1">
              <a:lnSpc>
                <a:spcPct val="80000"/>
              </a:lnSpc>
              <a:buFont typeface="Wingdings" pitchFamily="2" charset="2"/>
              <a:buNone/>
            </a:pPr>
            <a:endParaRPr lang="uz-Cyrl-UZ" altLang="ru-RU" sz="1800" b="1" smtClean="0">
              <a:solidFill>
                <a:srgbClr val="00FF00"/>
              </a:solidFill>
              <a:latin typeface="Times New Roman" pitchFamily="18" charset="0"/>
              <a:cs typeface="Times New Roman" pitchFamily="18" charset="0"/>
            </a:endParaRPr>
          </a:p>
          <a:p>
            <a:pPr algn="ctr" eaLnBrk="1" hangingPunct="1">
              <a:buFont typeface="Wingdings 2" pitchFamily="18" charset="2"/>
              <a:buNone/>
            </a:pPr>
            <a:endParaRPr lang="uz-Cyrl-UZ" altLang="ru-RU" sz="1600" b="1" smtClean="0">
              <a:solidFill>
                <a:srgbClr val="FFFFFF"/>
              </a:solidFill>
            </a:endParaRPr>
          </a:p>
          <a:p>
            <a:pPr algn="ctr" eaLnBrk="1" hangingPunct="1">
              <a:buFont typeface="Wingdings 2" pitchFamily="18" charset="2"/>
              <a:buNone/>
            </a:pPr>
            <a:r>
              <a:rPr lang="en-US" altLang="ru-RU" sz="5400" b="1" smtClean="0">
                <a:solidFill>
                  <a:srgbClr val="FF0000"/>
                </a:solidFill>
              </a:rPr>
              <a:t>17-mavzu: Turk xoqonligi davrida O’rta Osiyo.</a:t>
            </a:r>
            <a:r>
              <a:rPr lang="uz-Cyrl-UZ" altLang="ru-RU" sz="2000" b="1" smtClean="0"/>
              <a:t/>
            </a:r>
            <a:br>
              <a:rPr lang="uz-Cyrl-UZ" altLang="ru-RU" sz="2000" b="1" smtClean="0"/>
            </a:br>
            <a:r>
              <a:rPr lang="uz-Cyrl-UZ" altLang="ru-RU" sz="1600" b="1" smtClean="0"/>
              <a:t>   					</a:t>
            </a:r>
            <a:r>
              <a:rPr lang="uz-Cyrl-UZ" altLang="ru-RU" sz="1400" b="1" smtClean="0"/>
              <a:t/>
            </a:r>
            <a:br>
              <a:rPr lang="uz-Cyrl-UZ" altLang="ru-RU" sz="1400" b="1" smtClean="0"/>
            </a:br>
            <a:endParaRPr lang="en-US" altLang="ru-RU" sz="1400" b="1" smtClean="0"/>
          </a:p>
          <a:p>
            <a:pPr algn="ctr" eaLnBrk="1" hangingPunct="1">
              <a:buFont typeface="Wingdings 2" pitchFamily="18" charset="2"/>
              <a:buNone/>
            </a:pPr>
            <a:endParaRPr lang="en-US" altLang="ru-RU" sz="1400" b="1" smtClean="0"/>
          </a:p>
          <a:p>
            <a:pPr algn="ctr" eaLnBrk="1" hangingPunct="1">
              <a:buFont typeface="Wingdings 2" pitchFamily="18" charset="2"/>
              <a:buNone/>
            </a:pPr>
            <a:endParaRPr lang="en-US" altLang="ru-RU" sz="1400" b="1" smtClean="0"/>
          </a:p>
          <a:p>
            <a:pPr algn="ctr" eaLnBrk="1" hangingPunct="1">
              <a:buFont typeface="Wingdings 2" pitchFamily="18" charset="2"/>
              <a:buNone/>
            </a:pPr>
            <a:endParaRPr lang="en-US" altLang="ru-RU" sz="1400" b="1" smtClean="0"/>
          </a:p>
          <a:p>
            <a:pPr algn="ctr" eaLnBrk="1" hangingPunct="1">
              <a:buFont typeface="Wingdings 2" pitchFamily="18" charset="2"/>
              <a:buNone/>
            </a:pPr>
            <a:endParaRPr lang="en-US" altLang="ru-RU" sz="1400" b="1" smtClean="0"/>
          </a:p>
          <a:p>
            <a:pPr algn="ctr" eaLnBrk="1" hangingPunct="1">
              <a:buFont typeface="Wingdings 2" pitchFamily="18" charset="2"/>
              <a:buNone/>
            </a:pPr>
            <a:endParaRPr lang="en-US" altLang="ru-RU" sz="1400" b="1" smtClean="0"/>
          </a:p>
          <a:p>
            <a:pPr algn="ctr" eaLnBrk="1" hangingPunct="1">
              <a:buFont typeface="Wingdings 2" pitchFamily="18" charset="2"/>
              <a:buNone/>
            </a:pPr>
            <a:endParaRPr lang="en-US" altLang="ru-RU" sz="1400" b="1" smtClean="0"/>
          </a:p>
          <a:p>
            <a:pPr algn="ctr" eaLnBrk="1" hangingPunct="1">
              <a:buFont typeface="Wingdings 2" pitchFamily="18" charset="2"/>
              <a:buNone/>
            </a:pPr>
            <a:endParaRPr lang="en-US" altLang="ru-RU" sz="1400" b="1" smtClean="0"/>
          </a:p>
          <a:p>
            <a:pPr algn="ctr" eaLnBrk="1" hangingPunct="1">
              <a:buFont typeface="Wingdings 2" pitchFamily="18" charset="2"/>
              <a:buNone/>
            </a:pPr>
            <a:endParaRPr lang="en-US" altLang="ru-RU" sz="1400" b="1" smtClean="0"/>
          </a:p>
          <a:p>
            <a:pPr algn="ctr" eaLnBrk="1" hangingPunct="1">
              <a:buFont typeface="Wingdings 2" pitchFamily="18" charset="2"/>
              <a:buNone/>
            </a:pPr>
            <a:r>
              <a:rPr lang="en-US" altLang="ru-RU" b="1" smtClean="0"/>
              <a:t>Ma’ruzachi: </a:t>
            </a:r>
            <a:r>
              <a:rPr lang="uz-Cyrl-UZ" altLang="ru-RU" b="1" smtClean="0"/>
              <a:t> </a:t>
            </a:r>
            <a:r>
              <a:rPr lang="uz-Cyrl-UZ" altLang="ru-RU" b="1" smtClean="0">
                <a:solidFill>
                  <a:srgbClr val="FF0000"/>
                </a:solidFill>
                <a:latin typeface="Times New Roman" pitchFamily="18" charset="0"/>
                <a:cs typeface="Times New Roman" pitchFamily="18" charset="0"/>
              </a:rPr>
              <a:t> </a:t>
            </a:r>
            <a:r>
              <a:rPr lang="en-US" altLang="ru-RU" sz="3600" b="1" smtClean="0">
                <a:solidFill>
                  <a:srgbClr val="FF0000"/>
                </a:solidFill>
                <a:latin typeface="Times New Roman" pitchFamily="18" charset="0"/>
                <a:cs typeface="Times New Roman" pitchFamily="18" charset="0"/>
              </a:rPr>
              <a:t>Nazirov Baxtiyor Safarovich</a:t>
            </a:r>
            <a:endParaRPr lang="ru-RU" altLang="ru-RU" sz="3600" b="1" smtClean="0"/>
          </a:p>
        </p:txBody>
      </p:sp>
    </p:spTree>
  </p:cSld>
  <p:clrMapOvr>
    <a:masterClrMapping/>
  </p:clrMapOvr>
  <p:transition spd="slow" advTm="8390">
    <p:pull dir="l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57">
                                            <p:txEl>
                                              <p:pRg st="2" end="2"/>
                                            </p:txEl>
                                          </p:spTgt>
                                        </p:tgtEl>
                                        <p:attrNameLst>
                                          <p:attrName>style.visibility</p:attrName>
                                        </p:attrNameLst>
                                      </p:cBhvr>
                                      <p:to>
                                        <p:strVal val="visible"/>
                                      </p:to>
                                    </p:set>
                                    <p:animEffect transition="in" filter="barn(inVertical)">
                                      <p:cBhvr>
                                        <p:cTn id="7" dur="500"/>
                                        <p:tgtEl>
                                          <p:spTgt spid="2057">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57">
                                            <p:txEl>
                                              <p:pRg st="11" end="11"/>
                                            </p:txEl>
                                          </p:spTgt>
                                        </p:tgtEl>
                                        <p:attrNameLst>
                                          <p:attrName>style.visibility</p:attrName>
                                        </p:attrNameLst>
                                      </p:cBhvr>
                                      <p:to>
                                        <p:strVal val="visible"/>
                                      </p:to>
                                    </p:set>
                                    <p:animEffect transition="in" filter="barn(inVertical)">
                                      <p:cBhvr>
                                        <p:cTn id="12" dur="500"/>
                                        <p:tgtEl>
                                          <p:spTgt spid="205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19459" name="Прямоугольник 1"/>
          <p:cNvSpPr>
            <a:spLocks noChangeArrowheads="1"/>
          </p:cNvSpPr>
          <p:nvPr/>
        </p:nvSpPr>
        <p:spPr bwMode="auto">
          <a:xfrm>
            <a:off x="76200" y="209550"/>
            <a:ext cx="8928100" cy="6494463"/>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b="1">
                <a:solidFill>
                  <a:schemeClr val="tx1"/>
                </a:solidFill>
                <a:latin typeface="Times New Roman" pitchFamily="18" charset="0"/>
                <a:cs typeface="Times New Roman" pitchFamily="18" charset="0"/>
              </a:rPr>
              <a:t>	Biroq, Turk xoqonining Eronga </a:t>
            </a:r>
            <a:r>
              <a:rPr lang="en-US" altLang="ru-RU" b="1">
                <a:solidFill>
                  <a:srgbClr val="0000FF"/>
                </a:solidFill>
                <a:latin typeface="Times New Roman" pitchFamily="18" charset="0"/>
                <a:cs typeface="Times New Roman" pitchFamily="18" charset="0"/>
              </a:rPr>
              <a:t>ikki bor </a:t>
            </a:r>
            <a:r>
              <a:rPr lang="en-US" altLang="ru-RU" b="1">
                <a:solidFill>
                  <a:schemeClr val="tx1"/>
                </a:solidFill>
                <a:latin typeface="Times New Roman" pitchFamily="18" charset="0"/>
                <a:cs typeface="Times New Roman" pitchFamily="18" charset="0"/>
              </a:rPr>
              <a:t>yuborgan elchilari faoliyati </a:t>
            </a:r>
            <a:r>
              <a:rPr lang="en-US" altLang="ru-RU" b="1">
                <a:solidFill>
                  <a:srgbClr val="0000FF"/>
                </a:solidFill>
                <a:latin typeface="Times New Roman" pitchFamily="18" charset="0"/>
                <a:cs typeface="Times New Roman" pitchFamily="18" charset="0"/>
              </a:rPr>
              <a:t>muvaffaqyatsiz</a:t>
            </a:r>
            <a:r>
              <a:rPr lang="en-US" altLang="ru-RU" b="1">
                <a:solidFill>
                  <a:schemeClr val="tx1"/>
                </a:solidFill>
                <a:latin typeface="Times New Roman" pitchFamily="18" charset="0"/>
                <a:cs typeface="Times New Roman" pitchFamily="18" charset="0"/>
              </a:rPr>
              <a:t> chiqqach, </a:t>
            </a:r>
            <a:r>
              <a:rPr lang="en-US" altLang="ru-RU" b="1" i="1" u="sng">
                <a:solidFill>
                  <a:srgbClr val="0000FF"/>
                </a:solidFill>
                <a:latin typeface="Times New Roman" pitchFamily="18" charset="0"/>
                <a:cs typeface="Times New Roman" pitchFamily="18" charset="0"/>
              </a:rPr>
              <a:t>Eronning xoqonlik bilan murosaga bormasligi, ma’lum bo‘ladi</a:t>
            </a:r>
            <a:r>
              <a:rPr lang="en-US" altLang="ru-RU" b="1">
                <a:solidFill>
                  <a:schemeClr val="tx1"/>
                </a:solidFill>
                <a:latin typeface="Times New Roman" pitchFamily="18" charset="0"/>
                <a:cs typeface="Times New Roman" pitchFamily="18" charset="0"/>
              </a:rPr>
              <a:t>. Buning boisi Eron shohining </a:t>
            </a:r>
            <a:r>
              <a:rPr lang="en-US" altLang="ru-RU" b="1">
                <a:solidFill>
                  <a:srgbClr val="0000FF"/>
                </a:solidFill>
                <a:latin typeface="Times New Roman" pitchFamily="18" charset="0"/>
                <a:cs typeface="Times New Roman" pitchFamily="18" charset="0"/>
              </a:rPr>
              <a:t>O‘rta Osiyo hududlariga </a:t>
            </a:r>
            <a:r>
              <a:rPr lang="en-US" altLang="ru-RU" b="1">
                <a:solidFill>
                  <a:schemeClr val="tx1"/>
                </a:solidFill>
                <a:latin typeface="Times New Roman" pitchFamily="18" charset="0"/>
                <a:cs typeface="Times New Roman" pitchFamily="18" charset="0"/>
              </a:rPr>
              <a:t>da’vogarligida edi. Bu esa, shubhasiz, bir necha bor </a:t>
            </a:r>
            <a:r>
              <a:rPr lang="en-US" altLang="ru-RU" b="1">
                <a:solidFill>
                  <a:srgbClr val="0000FF"/>
                </a:solidFill>
                <a:latin typeface="Times New Roman" pitchFamily="18" charset="0"/>
                <a:cs typeface="Times New Roman" pitchFamily="18" charset="0"/>
              </a:rPr>
              <a:t>xoqonlikning Eron bilan urushlar</a:t>
            </a:r>
            <a:r>
              <a:rPr lang="en-US" altLang="ru-RU" b="1">
                <a:solidFill>
                  <a:schemeClr val="tx1"/>
                </a:solidFill>
                <a:latin typeface="Times New Roman" pitchFamily="18" charset="0"/>
                <a:cs typeface="Times New Roman" pitchFamily="18" charset="0"/>
              </a:rPr>
              <a:t> olib borishiga sabab bo‘ldi. </a:t>
            </a:r>
            <a:r>
              <a:rPr lang="en-US" altLang="ru-RU" b="1">
                <a:solidFill>
                  <a:srgbClr val="0000FF"/>
                </a:solidFill>
                <a:latin typeface="Times New Roman" pitchFamily="18" charset="0"/>
                <a:cs typeface="Times New Roman" pitchFamily="18" charset="0"/>
              </a:rPr>
              <a:t>Istami</a:t>
            </a:r>
            <a:r>
              <a:rPr lang="en-US" altLang="ru-RU" b="1">
                <a:solidFill>
                  <a:schemeClr val="tx1"/>
                </a:solidFill>
                <a:latin typeface="Times New Roman" pitchFamily="18" charset="0"/>
                <a:cs typeface="Times New Roman" pitchFamily="18" charset="0"/>
              </a:rPr>
              <a:t> qo‘shinlari </a:t>
            </a:r>
            <a:r>
              <a:rPr lang="en-US" altLang="ru-RU" b="1">
                <a:solidFill>
                  <a:srgbClr val="0000FF"/>
                </a:solidFill>
                <a:latin typeface="Times New Roman" pitchFamily="18" charset="0"/>
                <a:cs typeface="Times New Roman" pitchFamily="18" charset="0"/>
              </a:rPr>
              <a:t>Eron shohi Xusrav I</a:t>
            </a:r>
            <a:r>
              <a:rPr lang="en-US" altLang="ru-RU" b="1">
                <a:solidFill>
                  <a:schemeClr val="tx1"/>
                </a:solidFill>
                <a:latin typeface="Times New Roman" pitchFamily="18" charset="0"/>
                <a:cs typeface="Times New Roman" pitchFamily="18" charset="0"/>
              </a:rPr>
              <a:t> ni yengdi. Eron shohlari Turk xoqonligiga </a:t>
            </a:r>
            <a:r>
              <a:rPr lang="en-US" altLang="ru-RU" b="1">
                <a:solidFill>
                  <a:srgbClr val="0000FF"/>
                </a:solidFill>
                <a:latin typeface="Times New Roman" pitchFamily="18" charset="0"/>
                <a:cs typeface="Times New Roman" pitchFamily="18" charset="0"/>
              </a:rPr>
              <a:t>400 ming Vizantiya tillasi</a:t>
            </a:r>
            <a:r>
              <a:rPr lang="en-US" altLang="ru-RU" b="1">
                <a:solidFill>
                  <a:schemeClr val="tx1"/>
                </a:solidFill>
                <a:latin typeface="Times New Roman" pitchFamily="18" charset="0"/>
                <a:cs typeface="Times New Roman" pitchFamily="18" charset="0"/>
              </a:rPr>
              <a:t> hajmida </a:t>
            </a:r>
            <a:r>
              <a:rPr lang="en-US" altLang="ru-RU" b="1">
                <a:solidFill>
                  <a:srgbClr val="0000FF"/>
                </a:solidFill>
                <a:latin typeface="Times New Roman" pitchFamily="18" charset="0"/>
                <a:cs typeface="Times New Roman" pitchFamily="18" charset="0"/>
              </a:rPr>
              <a:t>tovon</a:t>
            </a:r>
            <a:r>
              <a:rPr lang="en-US" altLang="ru-RU" b="1">
                <a:solidFill>
                  <a:schemeClr val="tx1"/>
                </a:solidFill>
                <a:latin typeface="Times New Roman" pitchFamily="18" charset="0"/>
                <a:cs typeface="Times New Roman" pitchFamily="18" charset="0"/>
              </a:rPr>
              <a:t> to‘lashga majbur bo‘ldi. </a:t>
            </a:r>
            <a:r>
              <a:rPr lang="en-US" altLang="ru-RU" b="1">
                <a:solidFill>
                  <a:srgbClr val="0000FF"/>
                </a:solidFill>
                <a:latin typeface="Times New Roman" pitchFamily="18" charset="0"/>
                <a:cs typeface="Times New Roman" pitchFamily="18" charset="0"/>
              </a:rPr>
              <a:t>Mug‘onxon</a:t>
            </a:r>
            <a:r>
              <a:rPr lang="en-US" altLang="ru-RU" b="1">
                <a:solidFill>
                  <a:schemeClr val="tx1"/>
                </a:solidFill>
                <a:latin typeface="Times New Roman" pitchFamily="18" charset="0"/>
                <a:cs typeface="Times New Roman" pitchFamily="18" charset="0"/>
              </a:rPr>
              <a:t> va uning avlodlari </a:t>
            </a:r>
            <a:r>
              <a:rPr lang="en-US" altLang="ru-RU" b="1">
                <a:solidFill>
                  <a:srgbClr val="0000FF"/>
                </a:solidFill>
                <a:latin typeface="Times New Roman" pitchFamily="18" charset="0"/>
                <a:cs typeface="Times New Roman" pitchFamily="18" charset="0"/>
              </a:rPr>
              <a:t>g‘arbda</a:t>
            </a:r>
            <a:r>
              <a:rPr lang="en-US" altLang="ru-RU" b="1">
                <a:solidFill>
                  <a:schemeClr val="tx1"/>
                </a:solidFill>
                <a:latin typeface="Times New Roman" pitchFamily="18" charset="0"/>
                <a:cs typeface="Times New Roman" pitchFamily="18" charset="0"/>
              </a:rPr>
              <a:t> </a:t>
            </a:r>
            <a:r>
              <a:rPr lang="en-US" altLang="ru-RU" b="1">
                <a:solidFill>
                  <a:srgbClr val="0000FF"/>
                </a:solidFill>
                <a:latin typeface="Times New Roman" pitchFamily="18" charset="0"/>
                <a:cs typeface="Times New Roman" pitchFamily="18" charset="0"/>
              </a:rPr>
              <a:t>Qora dengizga </a:t>
            </a:r>
            <a:r>
              <a:rPr lang="en-US" altLang="ru-RU" b="1">
                <a:solidFill>
                  <a:schemeClr val="tx1"/>
                </a:solidFill>
                <a:latin typeface="Times New Roman" pitchFamily="18" charset="0"/>
                <a:cs typeface="Times New Roman" pitchFamily="18" charset="0"/>
              </a:rPr>
              <a:t>qadar hududlarni zabt etib o‘zlariga bo‘ysundirganlar.</a:t>
            </a:r>
            <a:endParaRPr lang="ru-RU" altLang="ru-RU" b="1">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Прямоугольник 2"/>
          <p:cNvSpPr>
            <a:spLocks noChangeArrowheads="1"/>
          </p:cNvSpPr>
          <p:nvPr/>
        </p:nvSpPr>
        <p:spPr bwMode="auto">
          <a:xfrm>
            <a:off x="107950" y="115888"/>
            <a:ext cx="8856663"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2800" b="1">
                <a:solidFill>
                  <a:schemeClr val="tx1"/>
                </a:solidFill>
                <a:latin typeface="Arial" pitchFamily="34" charset="0"/>
              </a:rPr>
              <a:t>	Eron  bilan  aloqani  o‘rnatish  imkoniyati bo‘lmagach </a:t>
            </a:r>
            <a:r>
              <a:rPr lang="en-US" altLang="ru-RU" sz="2800" b="1">
                <a:solidFill>
                  <a:srgbClr val="0000FF"/>
                </a:solidFill>
                <a:latin typeface="Arial" pitchFamily="34" charset="0"/>
              </a:rPr>
              <a:t>Turk hoqonligi 568–569-yillarda</a:t>
            </a:r>
            <a:r>
              <a:rPr lang="en-US" altLang="ru-RU" sz="2800" b="1">
                <a:solidFill>
                  <a:schemeClr val="tx1"/>
                </a:solidFill>
                <a:latin typeface="Arial" pitchFamily="34" charset="0"/>
              </a:rPr>
              <a:t> </a:t>
            </a:r>
            <a:r>
              <a:rPr lang="en-US" altLang="ru-RU" sz="2800" b="1">
                <a:solidFill>
                  <a:srgbClr val="0000FF"/>
                </a:solidFill>
                <a:latin typeface="Arial" pitchFamily="34" charset="0"/>
              </a:rPr>
              <a:t>Vizantiya</a:t>
            </a:r>
            <a:r>
              <a:rPr lang="en-US" altLang="ru-RU" sz="2800" b="1">
                <a:solidFill>
                  <a:schemeClr val="tx1"/>
                </a:solidFill>
                <a:latin typeface="Arial" pitchFamily="34" charset="0"/>
              </a:rPr>
              <a:t> bilan bunday munosabatlarni  o‘rnatish  uchun  </a:t>
            </a:r>
            <a:r>
              <a:rPr lang="en-US" altLang="ru-RU" sz="2800" b="1">
                <a:solidFill>
                  <a:srgbClr val="0000FF"/>
                </a:solidFill>
                <a:latin typeface="Arial" pitchFamily="34" charset="0"/>
              </a:rPr>
              <a:t>Konstantinopolga</a:t>
            </a:r>
            <a:r>
              <a:rPr lang="en-US" altLang="ru-RU" sz="2800" b="1">
                <a:solidFill>
                  <a:schemeClr val="tx1"/>
                </a:solidFill>
                <a:latin typeface="Arial" pitchFamily="34" charset="0"/>
              </a:rPr>
              <a:t>  </a:t>
            </a:r>
            <a:r>
              <a:rPr lang="en-US" altLang="ru-RU" sz="2800" b="1">
                <a:solidFill>
                  <a:srgbClr val="0000FF"/>
                </a:solidFill>
                <a:latin typeface="Arial" pitchFamily="34" charset="0"/>
              </a:rPr>
              <a:t>Yustinian  II  </a:t>
            </a:r>
            <a:r>
              <a:rPr lang="en-US" altLang="ru-RU" sz="2800" b="1">
                <a:solidFill>
                  <a:schemeClr val="tx1"/>
                </a:solidFill>
                <a:latin typeface="Arial" pitchFamily="34" charset="0"/>
              </a:rPr>
              <a:t>saroyiga elchi  yuboradi.  Konstantinopoldagi  </a:t>
            </a:r>
            <a:r>
              <a:rPr lang="en-US" altLang="ru-RU" sz="2800" b="1">
                <a:solidFill>
                  <a:srgbClr val="0000FF"/>
                </a:solidFill>
                <a:latin typeface="Arial" pitchFamily="34" charset="0"/>
              </a:rPr>
              <a:t>Yustinian  II</a:t>
            </a:r>
            <a:r>
              <a:rPr lang="en-US" altLang="ru-RU" sz="2800" b="1">
                <a:solidFill>
                  <a:schemeClr val="tx1"/>
                </a:solidFill>
                <a:latin typeface="Arial" pitchFamily="34" charset="0"/>
              </a:rPr>
              <a:t>  saroyiga  k</a:t>
            </a:r>
            <a:r>
              <a:rPr lang="ru-RU" altLang="ru-RU" sz="2800" b="1">
                <a:solidFill>
                  <a:schemeClr val="tx1"/>
                </a:solidFill>
                <a:latin typeface="Arial" pitchFamily="34" charset="0"/>
              </a:rPr>
              <a:t>е</a:t>
            </a:r>
            <a:r>
              <a:rPr lang="en-US" altLang="ru-RU" sz="2800" b="1">
                <a:solidFill>
                  <a:schemeClr val="tx1"/>
                </a:solidFill>
                <a:latin typeface="Arial" pitchFamily="34" charset="0"/>
              </a:rPr>
              <a:t>lgan  Turk xoqonligi  elchilariga  yuqorida  nomi  tilga  olingan  </a:t>
            </a:r>
            <a:r>
              <a:rPr lang="en-US" altLang="ru-RU" sz="2800" b="1" u="sng">
                <a:solidFill>
                  <a:srgbClr val="0000FF"/>
                </a:solidFill>
                <a:latin typeface="Arial" pitchFamily="34" charset="0"/>
              </a:rPr>
              <a:t>sug‘d  savdogari </a:t>
            </a:r>
            <a:r>
              <a:rPr lang="en-US" altLang="ru-RU" sz="2800" b="1">
                <a:solidFill>
                  <a:srgbClr val="0000FF"/>
                </a:solidFill>
                <a:latin typeface="Arial" pitchFamily="34" charset="0"/>
              </a:rPr>
              <a:t>Maniax</a:t>
            </a:r>
            <a:r>
              <a:rPr lang="en-US" altLang="ru-RU" sz="2800" b="1">
                <a:solidFill>
                  <a:schemeClr val="tx1"/>
                </a:solidFill>
                <a:latin typeface="Arial" pitchFamily="34" charset="0"/>
              </a:rPr>
              <a:t>  boshchilik  qilardi.  U  </a:t>
            </a:r>
            <a:r>
              <a:rPr lang="en-US" altLang="ru-RU" sz="2800" b="1" i="1" u="sng">
                <a:solidFill>
                  <a:srgbClr val="0000FF"/>
                </a:solidFill>
                <a:latin typeface="Arial" pitchFamily="34" charset="0"/>
              </a:rPr>
              <a:t>Eron  davlati  ch</a:t>
            </a:r>
            <a:r>
              <a:rPr lang="ru-RU" altLang="ru-RU" sz="2800" b="1" i="1" u="sng">
                <a:solidFill>
                  <a:srgbClr val="0000FF"/>
                </a:solidFill>
                <a:latin typeface="Arial" pitchFamily="34" charset="0"/>
              </a:rPr>
              <a:t>е</a:t>
            </a:r>
            <a:r>
              <a:rPr lang="en-US" altLang="ru-RU" sz="2800" b="1" i="1" u="sng">
                <a:solidFill>
                  <a:srgbClr val="0000FF"/>
                </a:solidFill>
                <a:latin typeface="Arial" pitchFamily="34" charset="0"/>
              </a:rPr>
              <a:t>garalarini  ch</a:t>
            </a:r>
            <a:r>
              <a:rPr lang="ru-RU" altLang="ru-RU" sz="2800" b="1" i="1" u="sng">
                <a:solidFill>
                  <a:srgbClr val="0000FF"/>
                </a:solidFill>
                <a:latin typeface="Arial" pitchFamily="34" charset="0"/>
              </a:rPr>
              <a:t>е</a:t>
            </a:r>
            <a:r>
              <a:rPr lang="en-US" altLang="ru-RU" sz="2800" b="1" i="1" u="sng">
                <a:solidFill>
                  <a:srgbClr val="0000FF"/>
                </a:solidFill>
                <a:latin typeface="Arial" pitchFamily="34" charset="0"/>
              </a:rPr>
              <a:t>tlab Kaspiy d</a:t>
            </a:r>
            <a:r>
              <a:rPr lang="ru-RU" altLang="ru-RU" sz="2800" b="1" i="1" u="sng">
                <a:solidFill>
                  <a:srgbClr val="0000FF"/>
                </a:solidFill>
                <a:latin typeface="Arial" pitchFamily="34" charset="0"/>
              </a:rPr>
              <a:t>е</a:t>
            </a:r>
            <a:r>
              <a:rPr lang="en-US" altLang="ru-RU" sz="2800" b="1" i="1" u="sng">
                <a:solidFill>
                  <a:srgbClr val="0000FF"/>
                </a:solidFill>
                <a:latin typeface="Arial" pitchFamily="34" charset="0"/>
              </a:rPr>
              <a:t>ngizining shimoli va Kavkaz orqali </a:t>
            </a:r>
            <a:r>
              <a:rPr lang="en-US" altLang="ru-RU" sz="2800" b="1">
                <a:solidFill>
                  <a:schemeClr val="tx1"/>
                </a:solidFill>
                <a:latin typeface="Arial" pitchFamily="34" charset="0"/>
              </a:rPr>
              <a:t>borishi kerak edi. O‘z navbatida  Vizantiya  ham  </a:t>
            </a:r>
            <a:r>
              <a:rPr lang="en-US" altLang="ru-RU" sz="2800" b="1">
                <a:solidFill>
                  <a:srgbClr val="0000FF"/>
                </a:solidFill>
                <a:latin typeface="Arial" pitchFamily="34" charset="0"/>
              </a:rPr>
              <a:t>Z</a:t>
            </a:r>
            <a:r>
              <a:rPr lang="ru-RU" altLang="ru-RU" sz="2800" b="1">
                <a:solidFill>
                  <a:srgbClr val="0000FF"/>
                </a:solidFill>
                <a:latin typeface="Arial" pitchFamily="34" charset="0"/>
              </a:rPr>
              <a:t>е</a:t>
            </a:r>
            <a:r>
              <a:rPr lang="en-US" altLang="ru-RU" sz="2800" b="1">
                <a:solidFill>
                  <a:srgbClr val="0000FF"/>
                </a:solidFill>
                <a:latin typeface="Arial" pitchFamily="34" charset="0"/>
              </a:rPr>
              <a:t>marx  </a:t>
            </a:r>
            <a:r>
              <a:rPr lang="en-US" altLang="ru-RU" sz="2800" b="1">
                <a:solidFill>
                  <a:schemeClr val="tx1"/>
                </a:solidFill>
                <a:latin typeface="Arial" pitchFamily="34" charset="0"/>
              </a:rPr>
              <a:t>boshchiligida  Turk  xoqonligiga javob  tashri</a:t>
            </a:r>
            <a:r>
              <a:rPr lang="en-US" altLang="ja-JP" sz="2800" b="1">
                <a:solidFill>
                  <a:schemeClr val="tx1"/>
                </a:solidFill>
                <a:latin typeface="Arial" pitchFamily="34" charset="0"/>
                <a:cs typeface="HGｺﾞｼｯｸE"/>
              </a:rPr>
              <a:t>f</a:t>
            </a:r>
            <a:r>
              <a:rPr lang="ja-JP" altLang="en-US" sz="2800" b="1">
                <a:solidFill>
                  <a:schemeClr val="tx1"/>
                </a:solidFill>
                <a:latin typeface="Arial" pitchFamily="34" charset="0"/>
                <a:cs typeface="HGｺﾞｼｯｸE"/>
              </a:rPr>
              <a:t>  </a:t>
            </a:r>
            <a:r>
              <a:rPr lang="en-US" altLang="ru-RU" sz="2800" b="1">
                <a:solidFill>
                  <a:schemeClr val="tx1"/>
                </a:solidFill>
                <a:latin typeface="Arial" pitchFamily="34" charset="0"/>
              </a:rPr>
              <a:t>bilan  elchilar  yuborgandi.  Muzokaralar  davomida asosiy diqqat </a:t>
            </a:r>
            <a:r>
              <a:rPr lang="en-US" altLang="ru-RU" sz="2800" b="1" i="1" u="sng">
                <a:solidFill>
                  <a:srgbClr val="0000FF"/>
                </a:solidFill>
                <a:latin typeface="Arial" pitchFamily="34" charset="0"/>
              </a:rPr>
              <a:t>ipak savdosi va birgalashib Eronga qarshi kurash olib borish masalalari</a:t>
            </a:r>
            <a:r>
              <a:rPr lang="en-US" altLang="ru-RU" sz="2800" b="1">
                <a:solidFill>
                  <a:schemeClr val="tx1"/>
                </a:solidFill>
                <a:latin typeface="Arial" pitchFamily="34" charset="0"/>
              </a:rPr>
              <a:t>ga qaratiladi.</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4294967295"/>
          </p:nvPr>
        </p:nvSpPr>
        <p:spPr>
          <a:xfrm>
            <a:off x="0" y="0"/>
            <a:ext cx="8893175" cy="6715125"/>
          </a:xfrm>
        </p:spPr>
        <p:txBody>
          <a:bodyPr/>
          <a:lstStyle/>
          <a:p>
            <a:pPr algn="just" eaLnBrk="1" hangingPunct="1">
              <a:buFont typeface="Wingdings" pitchFamily="2" charset="2"/>
              <a:buNone/>
            </a:pPr>
            <a:r>
              <a:rPr lang="en-US" altLang="ru-RU" sz="3600" b="1" smtClean="0">
                <a:latin typeface="Times New Roman" pitchFamily="18" charset="0"/>
                <a:cs typeface="Times New Roman" pitchFamily="18" charset="0"/>
              </a:rPr>
              <a:t>		</a:t>
            </a:r>
            <a:r>
              <a:rPr lang="en-US" altLang="ru-RU" sz="3600" b="1" smtClean="0">
                <a:solidFill>
                  <a:srgbClr val="0000FF"/>
                </a:solidFill>
                <a:latin typeface="Times New Roman" pitchFamily="18" charset="0"/>
                <a:cs typeface="Times New Roman" pitchFamily="18" charset="0"/>
              </a:rPr>
              <a:t>572 yili Mug’an </a:t>
            </a:r>
            <a:r>
              <a:rPr lang="en-US" altLang="ru-RU" sz="3600" b="1" smtClean="0">
                <a:latin typeface="Times New Roman" pitchFamily="18" charset="0"/>
                <a:cs typeface="Times New Roman" pitchFamily="18" charset="0"/>
              </a:rPr>
              <a:t>hoqon va </a:t>
            </a:r>
            <a:r>
              <a:rPr lang="en-US" altLang="ru-RU" sz="3600" b="1" smtClean="0">
                <a:solidFill>
                  <a:srgbClr val="0000FF"/>
                </a:solidFill>
                <a:latin typeface="Times New Roman" pitchFamily="18" charset="0"/>
                <a:cs typeface="Times New Roman" pitchFamily="18" charset="0"/>
              </a:rPr>
              <a:t>576 yili Istami</a:t>
            </a:r>
            <a:r>
              <a:rPr lang="en-US" altLang="ru-RU" sz="3600" b="1" smtClean="0">
                <a:latin typeface="Times New Roman" pitchFamily="18" charset="0"/>
                <a:cs typeface="Times New Roman" pitchFamily="18" charset="0"/>
              </a:rPr>
              <a:t> yabg‘ularni </a:t>
            </a:r>
            <a:r>
              <a:rPr lang="en-US" altLang="ru-RU" sz="3600" b="1" u="sng" smtClean="0">
                <a:latin typeface="Times New Roman" pitchFamily="18" charset="0"/>
                <a:cs typeface="Times New Roman" pitchFamily="18" charset="0"/>
              </a:rPr>
              <a:t>vafotidan so‘ng</a:t>
            </a:r>
            <a:r>
              <a:rPr lang="en-US" altLang="ru-RU" sz="3600" b="1" smtClean="0">
                <a:latin typeface="Times New Roman" pitchFamily="18" charset="0"/>
                <a:cs typeface="Times New Roman" pitchFamily="18" charset="0"/>
              </a:rPr>
              <a:t> Turkiy hoqonlikning ta’siri ancha zaiflasha boshlaydi. Eron sarkardasi </a:t>
            </a:r>
            <a:r>
              <a:rPr lang="en-US" altLang="ru-RU" sz="3600" b="1" smtClean="0">
                <a:solidFill>
                  <a:srgbClr val="0000FF"/>
                </a:solidFill>
                <a:latin typeface="Times New Roman" pitchFamily="18" charset="0"/>
                <a:cs typeface="Times New Roman" pitchFamily="18" charset="0"/>
              </a:rPr>
              <a:t>Bahrom Chubin</a:t>
            </a:r>
            <a:r>
              <a:rPr lang="en-US" altLang="ru-RU" sz="3600" b="1" smtClean="0">
                <a:latin typeface="Times New Roman" pitchFamily="18" charset="0"/>
                <a:cs typeface="Times New Roman" pitchFamily="18" charset="0"/>
              </a:rPr>
              <a:t> turkiylarning </a:t>
            </a:r>
            <a:r>
              <a:rPr lang="en-US" altLang="ru-RU" sz="3600" b="1" smtClean="0">
                <a:solidFill>
                  <a:srgbClr val="0000FF"/>
                </a:solidFill>
                <a:latin typeface="Times New Roman" pitchFamily="18" charset="0"/>
                <a:cs typeface="Times New Roman" pitchFamily="18" charset="0"/>
              </a:rPr>
              <a:t>Chur Bag‘a hoqon</a:t>
            </a:r>
            <a:r>
              <a:rPr lang="en-US" altLang="ru-RU" sz="3600" b="1" smtClean="0">
                <a:latin typeface="Times New Roman" pitchFamily="18" charset="0"/>
                <a:cs typeface="Times New Roman" pitchFamily="18" charset="0"/>
              </a:rPr>
              <a:t> qo‘mondonligidagi </a:t>
            </a:r>
            <a:r>
              <a:rPr lang="en-US" altLang="ru-RU" sz="3600" b="1" smtClean="0">
                <a:solidFill>
                  <a:srgbClr val="0000FF"/>
                </a:solidFill>
                <a:latin typeface="Times New Roman" pitchFamily="18" charset="0"/>
                <a:cs typeface="Times New Roman" pitchFamily="18" charset="0"/>
              </a:rPr>
              <a:t>300.000</a:t>
            </a:r>
            <a:r>
              <a:rPr lang="en-US" altLang="ru-RU" sz="3600" b="1" smtClean="0">
                <a:latin typeface="Times New Roman" pitchFamily="18" charset="0"/>
                <a:cs typeface="Times New Roman" pitchFamily="18" charset="0"/>
              </a:rPr>
              <a:t> kishilik qo‘shinini </a:t>
            </a:r>
            <a:r>
              <a:rPr lang="en-US" altLang="ru-RU" sz="3600" b="1" smtClean="0">
                <a:solidFill>
                  <a:srgbClr val="0000FF"/>
                </a:solidFill>
                <a:latin typeface="Times New Roman" pitchFamily="18" charset="0"/>
                <a:cs typeface="Times New Roman" pitchFamily="18" charset="0"/>
              </a:rPr>
              <a:t>tor-mor</a:t>
            </a:r>
            <a:r>
              <a:rPr lang="en-US" altLang="ru-RU" sz="3600" b="1" smtClean="0">
                <a:latin typeface="Times New Roman" pitchFamily="18" charset="0"/>
                <a:cs typeface="Times New Roman" pitchFamily="18" charset="0"/>
              </a:rPr>
              <a:t> keltiradi. </a:t>
            </a:r>
            <a:r>
              <a:rPr lang="en-US" altLang="ru-RU" sz="3600" b="1" smtClean="0">
                <a:solidFill>
                  <a:srgbClr val="0000FF"/>
                </a:solidFill>
                <a:latin typeface="Times New Roman" pitchFamily="18" charset="0"/>
                <a:cs typeface="Times New Roman" pitchFamily="18" charset="0"/>
              </a:rPr>
              <a:t>Chur Bag‘a</a:t>
            </a:r>
            <a:r>
              <a:rPr lang="en-US" altLang="ru-RU" sz="3600" b="1" smtClean="0">
                <a:latin typeface="Times New Roman" pitchFamily="18" charset="0"/>
                <a:cs typeface="Times New Roman" pitchFamily="18" charset="0"/>
              </a:rPr>
              <a:t> jangda halok bo‘ldi. Bahrom Chubin Buxoro yaqinidagi </a:t>
            </a:r>
            <a:r>
              <a:rPr lang="en-US" altLang="ru-RU" sz="3600" b="1" smtClean="0">
                <a:solidFill>
                  <a:srgbClr val="0000FF"/>
                </a:solidFill>
                <a:latin typeface="Times New Roman" pitchFamily="18" charset="0"/>
                <a:cs typeface="Times New Roman" pitchFamily="18" charset="0"/>
              </a:rPr>
              <a:t>Poykend</a:t>
            </a:r>
            <a:r>
              <a:rPr lang="en-US" altLang="ru-RU" sz="3600" b="1" smtClean="0">
                <a:latin typeface="Times New Roman" pitchFamily="18" charset="0"/>
                <a:cs typeface="Times New Roman" pitchFamily="18" charset="0"/>
              </a:rPr>
              <a:t> shahriga bostirib kirib, </a:t>
            </a:r>
            <a:r>
              <a:rPr lang="en-US" altLang="ru-RU" sz="3600" b="1" u="sng" smtClean="0">
                <a:solidFill>
                  <a:srgbClr val="0000FF"/>
                </a:solidFill>
                <a:latin typeface="Times New Roman" pitchFamily="18" charset="0"/>
                <a:cs typeface="Times New Roman" pitchFamily="18" charset="0"/>
              </a:rPr>
              <a:t>hoqonning o‘g‘li Barmuda Teginni</a:t>
            </a:r>
            <a:r>
              <a:rPr lang="en-US" altLang="ru-RU" sz="3600" b="1" smtClean="0">
                <a:latin typeface="Times New Roman" pitchFamily="18" charset="0"/>
                <a:cs typeface="Times New Roman" pitchFamily="18" charset="0"/>
              </a:rPr>
              <a:t> asirga oladi va </a:t>
            </a:r>
            <a:r>
              <a:rPr lang="en-US" altLang="ru-RU" sz="3600" b="1" smtClean="0">
                <a:solidFill>
                  <a:srgbClr val="0000FF"/>
                </a:solidFill>
                <a:latin typeface="Times New Roman" pitchFamily="18" charset="0"/>
                <a:cs typeface="Times New Roman" pitchFamily="18" charset="0"/>
              </a:rPr>
              <a:t>hoqon xazinasini </a:t>
            </a:r>
            <a:r>
              <a:rPr lang="en-US" altLang="ru-RU" sz="3600" b="1" smtClean="0">
                <a:latin typeface="Times New Roman" pitchFamily="18" charset="0"/>
                <a:cs typeface="Times New Roman" pitchFamily="18" charset="0"/>
              </a:rPr>
              <a:t>Eron shohiga yuboradi.</a:t>
            </a:r>
            <a:endParaRPr lang="ru-RU" altLang="ru-RU" sz="3600" b="1" smtClean="0">
              <a:latin typeface="Times New Roman" pitchFamily="18" charset="0"/>
              <a:cs typeface="Times New Roman" pitchFamily="18" charset="0"/>
            </a:endParaRPr>
          </a:p>
        </p:txBody>
      </p:sp>
      <p:sp>
        <p:nvSpPr>
          <p:cNvPr id="132102" name="Rectangle 6"/>
          <p:cNvSpPr>
            <a:spLocks noChangeArrowheads="1"/>
          </p:cNvSpPr>
          <p:nvPr/>
        </p:nvSpPr>
        <p:spPr bwMode="auto">
          <a:xfrm>
            <a:off x="611188" y="620713"/>
            <a:ext cx="184150" cy="366712"/>
          </a:xfrm>
          <a:prstGeom prst="rect">
            <a:avLst/>
          </a:prstGeom>
          <a:noFill/>
          <a:ln w="9525">
            <a:noFill/>
            <a:miter lim="800000"/>
            <a:headEnd/>
            <a:tailEnd/>
          </a:ln>
          <a:effectLst/>
        </p:spPr>
        <p:txBody>
          <a:bodyPr wrap="none">
            <a:spAutoFit/>
          </a:bodyPr>
          <a:lstStyle/>
          <a:p>
            <a:pPr>
              <a:defRPr/>
            </a:pPr>
            <a:endParaRPr lang="ru-RU" sz="180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0" y="0"/>
            <a:ext cx="8893175" cy="6715125"/>
          </a:xfrm>
        </p:spPr>
        <p:txBody>
          <a:bodyPr/>
          <a:lstStyle/>
          <a:p>
            <a:pPr algn="just" eaLnBrk="1" hangingPunct="1">
              <a:buFont typeface="Wingdings" pitchFamily="2" charset="2"/>
              <a:buNone/>
            </a:pPr>
            <a:r>
              <a:rPr lang="en-US" altLang="ru-RU" sz="3600" b="1" smtClean="0">
                <a:solidFill>
                  <a:schemeClr val="tx1"/>
                </a:solidFill>
                <a:latin typeface="Times New Roman" pitchFamily="18" charset="0"/>
                <a:cs typeface="Times New Roman" pitchFamily="18" charset="0"/>
              </a:rPr>
              <a:t>		</a:t>
            </a:r>
            <a:r>
              <a:rPr lang="en-US" altLang="ru-RU" sz="3600" b="1" smtClean="0">
                <a:solidFill>
                  <a:srgbClr val="0000FF"/>
                </a:solidFill>
                <a:latin typeface="Times New Roman" pitchFamily="18" charset="0"/>
                <a:cs typeface="Times New Roman" pitchFamily="18" charset="0"/>
              </a:rPr>
              <a:t>Mug’an hoqon </a:t>
            </a:r>
            <a:r>
              <a:rPr lang="en-US" altLang="ru-RU" sz="3600" b="1" smtClean="0">
                <a:solidFill>
                  <a:schemeClr val="tx1"/>
                </a:solidFill>
                <a:latin typeface="Times New Roman" pitchFamily="18" charset="0"/>
                <a:cs typeface="Times New Roman" pitchFamily="18" charset="0"/>
              </a:rPr>
              <a:t>vafotidan </a:t>
            </a:r>
            <a:r>
              <a:rPr lang="en-US" altLang="ru-RU" sz="3600" b="1" smtClean="0">
                <a:solidFill>
                  <a:srgbClr val="0000FF"/>
                </a:solidFill>
                <a:latin typeface="Times New Roman" pitchFamily="18" charset="0"/>
                <a:cs typeface="Times New Roman" pitchFamily="18" charset="0"/>
              </a:rPr>
              <a:t>(572 y.) </a:t>
            </a:r>
            <a:r>
              <a:rPr lang="en-US" altLang="ru-RU" sz="3600" b="1" smtClean="0">
                <a:solidFill>
                  <a:schemeClr val="tx1"/>
                </a:solidFill>
                <a:latin typeface="Times New Roman" pitchFamily="18" charset="0"/>
                <a:cs typeface="Times New Roman" pitchFamily="18" charset="0"/>
              </a:rPr>
              <a:t>so‘ng taxtga uning </a:t>
            </a:r>
            <a:r>
              <a:rPr lang="en-US" altLang="ru-RU" sz="3600" b="1" smtClean="0">
                <a:solidFill>
                  <a:srgbClr val="0000FF"/>
                </a:solidFill>
                <a:latin typeface="Times New Roman" pitchFamily="18" charset="0"/>
                <a:cs typeface="Times New Roman" pitchFamily="18" charset="0"/>
              </a:rPr>
              <a:t>ukasi Arslon To‘ba </a:t>
            </a:r>
            <a:r>
              <a:rPr lang="en-US" altLang="ru-RU" sz="3600" b="1" smtClean="0">
                <a:solidFill>
                  <a:schemeClr val="tx1"/>
                </a:solidFill>
                <a:latin typeface="Times New Roman" pitchFamily="18" charset="0"/>
                <a:cs typeface="Times New Roman" pitchFamily="18" charset="0"/>
              </a:rPr>
              <a:t>o‘tirdi. Arslon To‘ba qo‘lida </a:t>
            </a:r>
            <a:r>
              <a:rPr lang="en-US" altLang="ru-RU" sz="3600" b="1" smtClean="0">
                <a:solidFill>
                  <a:srgbClr val="0000FF"/>
                </a:solidFill>
                <a:latin typeface="Times New Roman" pitchFamily="18" charset="0"/>
                <a:cs typeface="Times New Roman" pitchFamily="18" charset="0"/>
              </a:rPr>
              <a:t>8 ta viloyat </a:t>
            </a:r>
            <a:r>
              <a:rPr lang="en-US" altLang="ru-RU" sz="3600" b="1" smtClean="0">
                <a:solidFill>
                  <a:schemeClr val="tx1"/>
                </a:solidFill>
                <a:latin typeface="Times New Roman" pitchFamily="18" charset="0"/>
                <a:cs typeface="Times New Roman" pitchFamily="18" charset="0"/>
              </a:rPr>
              <a:t>jam etilgan bo‘lib, o‘z vaqtida ular o‘zaro </a:t>
            </a:r>
            <a:r>
              <a:rPr lang="en-US" altLang="ru-RU" sz="3600" b="1" smtClean="0">
                <a:solidFill>
                  <a:srgbClr val="0000FF"/>
                </a:solidFill>
                <a:latin typeface="Times New Roman" pitchFamily="18" charset="0"/>
                <a:cs typeface="Times New Roman" pitchFamily="18" charset="0"/>
              </a:rPr>
              <a:t>bir-birlari</a:t>
            </a:r>
            <a:r>
              <a:rPr lang="en-US" altLang="ru-RU" sz="3600" b="1" smtClean="0">
                <a:solidFill>
                  <a:schemeClr val="tx1"/>
                </a:solidFill>
                <a:latin typeface="Times New Roman" pitchFamily="18" charset="0"/>
                <a:cs typeface="Times New Roman" pitchFamily="18" charset="0"/>
              </a:rPr>
              <a:t> bilan chiqisha olmas edilar. </a:t>
            </a:r>
            <a:r>
              <a:rPr lang="en-US" altLang="ru-RU" sz="3600" b="1" u="sng" smtClean="0">
                <a:solidFill>
                  <a:srgbClr val="0000FF"/>
                </a:solidFill>
                <a:latin typeface="Times New Roman" pitchFamily="18" charset="0"/>
                <a:cs typeface="Times New Roman" pitchFamily="18" charset="0"/>
              </a:rPr>
              <a:t>VI asrning ikkinchi yarmiga </a:t>
            </a:r>
            <a:r>
              <a:rPr lang="en-US" altLang="ru-RU" sz="3600" b="1" smtClean="0">
                <a:solidFill>
                  <a:schemeClr val="tx1"/>
                </a:solidFill>
                <a:latin typeface="Times New Roman" pitchFamily="18" charset="0"/>
                <a:cs typeface="Times New Roman" pitchFamily="18" charset="0"/>
              </a:rPr>
              <a:t>kelib </a:t>
            </a:r>
            <a:r>
              <a:rPr lang="en-US" altLang="ru-RU" sz="3600" b="1" smtClean="0">
                <a:solidFill>
                  <a:srgbClr val="0000FF"/>
                </a:solidFill>
                <a:latin typeface="Times New Roman" pitchFamily="18" charset="0"/>
                <a:cs typeface="Times New Roman" pitchFamily="18" charset="0"/>
              </a:rPr>
              <a:t>turkiy xoqonlari va shahzodalari </a:t>
            </a:r>
            <a:r>
              <a:rPr lang="en-US" altLang="ru-RU" sz="3600" b="1" smtClean="0">
                <a:solidFill>
                  <a:schemeClr val="tx1"/>
                </a:solidFill>
                <a:latin typeface="Times New Roman" pitchFamily="18" charset="0"/>
                <a:cs typeface="Times New Roman" pitchFamily="18" charset="0"/>
              </a:rPr>
              <a:t>o‘rtasida </a:t>
            </a:r>
            <a:r>
              <a:rPr lang="en-US" altLang="ru-RU" sz="3600" b="1" u="sng" smtClean="0">
                <a:solidFill>
                  <a:schemeClr val="tx1"/>
                </a:solidFill>
                <a:latin typeface="Times New Roman" pitchFamily="18" charset="0"/>
                <a:cs typeface="Times New Roman" pitchFamily="18" charset="0"/>
              </a:rPr>
              <a:t>toj-taxt uchun</a:t>
            </a:r>
            <a:r>
              <a:rPr lang="en-US" altLang="ru-RU" sz="3600" b="1" smtClean="0">
                <a:solidFill>
                  <a:schemeClr val="tx1"/>
                </a:solidFill>
                <a:latin typeface="Times New Roman" pitchFamily="18" charset="0"/>
                <a:cs typeface="Times New Roman" pitchFamily="18" charset="0"/>
              </a:rPr>
              <a:t> goh oshkora goh zimdan kurash ketayotgan, iqtisodiy tanazzul boshlanayotgan bir paytda </a:t>
            </a:r>
            <a:r>
              <a:rPr lang="en-US" altLang="ru-RU" sz="3600" b="1" smtClean="0">
                <a:solidFill>
                  <a:srgbClr val="0000FF"/>
                </a:solidFill>
                <a:latin typeface="Times New Roman" pitchFamily="18" charset="0"/>
                <a:cs typeface="Times New Roman" pitchFamily="18" charset="0"/>
              </a:rPr>
              <a:t>585-586 yillarda</a:t>
            </a:r>
            <a:r>
              <a:rPr lang="en-US" altLang="ru-RU" sz="3600" b="1" smtClean="0">
                <a:solidFill>
                  <a:schemeClr val="tx1"/>
                </a:solidFill>
                <a:latin typeface="Times New Roman" pitchFamily="18" charset="0"/>
                <a:cs typeface="Times New Roman" pitchFamily="18" charset="0"/>
              </a:rPr>
              <a:t> </a:t>
            </a:r>
            <a:r>
              <a:rPr lang="en-US" altLang="ru-RU" sz="3600" b="1" smtClean="0">
                <a:solidFill>
                  <a:srgbClr val="0000FF"/>
                </a:solidFill>
                <a:latin typeface="Times New Roman" pitchFamily="18" charset="0"/>
                <a:cs typeface="Times New Roman" pitchFamily="18" charset="0"/>
              </a:rPr>
              <a:t>turkiy shahzoda Abruy </a:t>
            </a:r>
            <a:r>
              <a:rPr lang="en-US" altLang="ru-RU" sz="3600" b="1" smtClean="0">
                <a:solidFill>
                  <a:schemeClr val="tx1"/>
                </a:solidFill>
                <a:latin typeface="Times New Roman" pitchFamily="18" charset="0"/>
                <a:cs typeface="Times New Roman" pitchFamily="18" charset="0"/>
              </a:rPr>
              <a:t>boshchiligidagi xalq harakati bo‘lib o‘tdi.</a:t>
            </a:r>
            <a:endParaRPr lang="ru-RU" altLang="ru-RU" sz="3600" b="1" smtClean="0">
              <a:solidFill>
                <a:schemeClr val="tx1"/>
              </a:solidFill>
              <a:latin typeface="Times New Roman" pitchFamily="18" charset="0"/>
              <a:cs typeface="Times New Roman" pitchFamily="18" charset="0"/>
            </a:endParaRPr>
          </a:p>
        </p:txBody>
      </p:sp>
      <p:sp>
        <p:nvSpPr>
          <p:cNvPr id="132102" name="Rectangle 6"/>
          <p:cNvSpPr>
            <a:spLocks noChangeArrowheads="1"/>
          </p:cNvSpPr>
          <p:nvPr/>
        </p:nvSpPr>
        <p:spPr bwMode="auto">
          <a:xfrm>
            <a:off x="611188" y="620713"/>
            <a:ext cx="184150" cy="366712"/>
          </a:xfrm>
          <a:prstGeom prst="rect">
            <a:avLst/>
          </a:prstGeom>
          <a:noFill/>
          <a:ln w="9525">
            <a:noFill/>
            <a:miter lim="800000"/>
            <a:headEnd/>
            <a:tailEnd/>
          </a:ln>
          <a:effectLst/>
        </p:spPr>
        <p:txBody>
          <a:bodyPr wrap="none">
            <a:spAutoFit/>
          </a:bodyPr>
          <a:lstStyle/>
          <a:p>
            <a:pPr>
              <a:defRPr/>
            </a:pPr>
            <a:endParaRPr lang="ru-RU" sz="180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4294967295"/>
          </p:nvPr>
        </p:nvSpPr>
        <p:spPr>
          <a:xfrm>
            <a:off x="0" y="260350"/>
            <a:ext cx="8893175" cy="6454775"/>
          </a:xfrm>
        </p:spPr>
        <p:txBody>
          <a:bodyPr/>
          <a:lstStyle/>
          <a:p>
            <a:pPr algn="just" eaLnBrk="1" hangingPunct="1">
              <a:buFont typeface="Wingdings" pitchFamily="2" charset="2"/>
              <a:buNone/>
            </a:pPr>
            <a:r>
              <a:rPr lang="en-US" altLang="ru-RU" sz="3400" b="1" smtClean="0">
                <a:solidFill>
                  <a:schemeClr val="tx1"/>
                </a:solidFill>
                <a:latin typeface="Times New Roman" pitchFamily="18" charset="0"/>
                <a:cs typeface="Times New Roman" pitchFamily="18" charset="0"/>
              </a:rPr>
              <a:t>	</a:t>
            </a:r>
            <a:r>
              <a:rPr lang="en-US" altLang="ru-RU" sz="3400" b="1" smtClean="0">
                <a:solidFill>
                  <a:srgbClr val="0000FF"/>
                </a:solidFill>
                <a:latin typeface="Times New Roman" pitchFamily="18" charset="0"/>
                <a:cs typeface="Times New Roman" pitchFamily="18" charset="0"/>
              </a:rPr>
              <a:t>	</a:t>
            </a:r>
            <a:r>
              <a:rPr lang="en-US" altLang="ru-RU" sz="3400" b="1" smtClean="0">
                <a:solidFill>
                  <a:schemeClr val="tx1"/>
                </a:solidFill>
                <a:latin typeface="Times New Roman" pitchFamily="18" charset="0"/>
                <a:cs typeface="Times New Roman" pitchFamily="18" charset="0"/>
              </a:rPr>
              <a:t>Abruy harakati to‘g‘risida to‘liq ma’lumotlar saqlanib qolmagan. Xususan </a:t>
            </a:r>
            <a:r>
              <a:rPr lang="en-US" altLang="ru-RU" sz="3400" b="1" smtClean="0">
                <a:solidFill>
                  <a:srgbClr val="0000FF"/>
                </a:solidFill>
                <a:latin typeface="Times New Roman" pitchFamily="18" charset="0"/>
                <a:cs typeface="Times New Roman" pitchFamily="18" charset="0"/>
              </a:rPr>
              <a:t>Abdurahmon Muhammad Nishopuriyning </a:t>
            </a:r>
            <a:r>
              <a:rPr lang="en-US" altLang="ru-RU" sz="3400" b="1" smtClean="0">
                <a:solidFill>
                  <a:schemeClr val="tx1"/>
                </a:solidFill>
                <a:latin typeface="Times New Roman" pitchFamily="18" charset="0"/>
                <a:cs typeface="Times New Roman" pitchFamily="18" charset="0"/>
              </a:rPr>
              <a:t>(XI asr) </a:t>
            </a:r>
            <a:r>
              <a:rPr lang="en-US" altLang="ru-RU" sz="3400" b="1" smtClean="0">
                <a:solidFill>
                  <a:srgbClr val="0000FF"/>
                </a:solidFill>
                <a:latin typeface="Times New Roman" pitchFamily="18" charset="0"/>
                <a:cs typeface="Times New Roman" pitchFamily="18" charset="0"/>
              </a:rPr>
              <a:t>“Xazinat-al-ulum” </a:t>
            </a:r>
            <a:r>
              <a:rPr lang="en-US" altLang="ru-RU" sz="3400" b="1" smtClean="0">
                <a:solidFill>
                  <a:schemeClr val="tx1"/>
                </a:solidFill>
                <a:latin typeface="Times New Roman" pitchFamily="18" charset="0"/>
                <a:cs typeface="Times New Roman" pitchFamily="18" charset="0"/>
              </a:rPr>
              <a:t>asaridagi bu masalaga bag‘ishlangan parcha </a:t>
            </a:r>
            <a:r>
              <a:rPr lang="en-US" altLang="ru-RU" sz="3400" b="1" smtClean="0">
                <a:solidFill>
                  <a:srgbClr val="0000FF"/>
                </a:solidFill>
                <a:latin typeface="Times New Roman" pitchFamily="18" charset="0"/>
                <a:cs typeface="Times New Roman" pitchFamily="18" charset="0"/>
              </a:rPr>
              <a:t>Narshaxiyning “Tarixi Buxoro” </a:t>
            </a:r>
            <a:r>
              <a:rPr lang="en-US" altLang="ru-RU" sz="3400" b="1" smtClean="0">
                <a:solidFill>
                  <a:schemeClr val="tx1"/>
                </a:solidFill>
                <a:latin typeface="Times New Roman" pitchFamily="18" charset="0"/>
                <a:cs typeface="Times New Roman" pitchFamily="18" charset="0"/>
              </a:rPr>
              <a:t>asariga kiritilgan. Uning ma’lumotiga ko‘ra </a:t>
            </a:r>
            <a:r>
              <a:rPr lang="en-US" altLang="ru-RU" sz="3400" b="1" smtClean="0">
                <a:solidFill>
                  <a:srgbClr val="0000FF"/>
                </a:solidFill>
                <a:latin typeface="Times New Roman" pitchFamily="18" charset="0"/>
                <a:cs typeface="Times New Roman" pitchFamily="18" charset="0"/>
              </a:rPr>
              <a:t>Abruyning qarorgohi Poykendda</a:t>
            </a:r>
            <a:r>
              <a:rPr lang="en-US" altLang="ru-RU" sz="3400" b="1" smtClean="0">
                <a:solidFill>
                  <a:schemeClr val="tx1"/>
                </a:solidFill>
                <a:latin typeface="Times New Roman" pitchFamily="18" charset="0"/>
                <a:cs typeface="Times New Roman" pitchFamily="18" charset="0"/>
              </a:rPr>
              <a:t> bo‘lib, u </a:t>
            </a:r>
            <a:r>
              <a:rPr lang="en-US" altLang="ru-RU" sz="3400" b="1" smtClean="0">
                <a:solidFill>
                  <a:srgbClr val="0000FF"/>
                </a:solidFill>
                <a:latin typeface="Times New Roman" pitchFamily="18" charset="0"/>
                <a:cs typeface="Times New Roman" pitchFamily="18" charset="0"/>
              </a:rPr>
              <a:t>boy zodagonlar va savdogarlar </a:t>
            </a:r>
            <a:r>
              <a:rPr lang="en-US" altLang="ru-RU" sz="3400" b="1" smtClean="0">
                <a:solidFill>
                  <a:schemeClr val="tx1"/>
                </a:solidFill>
                <a:latin typeface="Times New Roman" pitchFamily="18" charset="0"/>
                <a:cs typeface="Times New Roman" pitchFamily="18" charset="0"/>
              </a:rPr>
              <a:t>ustidan </a:t>
            </a:r>
            <a:r>
              <a:rPr lang="en-US" altLang="ru-RU" sz="3400" b="1" u="sng" smtClean="0">
                <a:solidFill>
                  <a:schemeClr val="tx1"/>
                </a:solidFill>
                <a:latin typeface="Times New Roman" pitchFamily="18" charset="0"/>
                <a:cs typeface="Times New Roman" pitchFamily="18" charset="0"/>
              </a:rPr>
              <a:t>qattiq nazorat </a:t>
            </a:r>
            <a:r>
              <a:rPr lang="en-US" altLang="ru-RU" sz="3400" b="1" smtClean="0">
                <a:solidFill>
                  <a:schemeClr val="tx1"/>
                </a:solidFill>
                <a:latin typeface="Times New Roman" pitchFamily="18" charset="0"/>
                <a:cs typeface="Times New Roman" pitchFamily="18" charset="0"/>
              </a:rPr>
              <a:t>o‘rnatgan. Bunga chiday olmagan </a:t>
            </a:r>
            <a:r>
              <a:rPr lang="en-US" altLang="ru-RU" sz="3400" b="1" smtClean="0">
                <a:solidFill>
                  <a:srgbClr val="0000FF"/>
                </a:solidFill>
                <a:latin typeface="Times New Roman" pitchFamily="18" charset="0"/>
                <a:cs typeface="Times New Roman" pitchFamily="18" charset="0"/>
              </a:rPr>
              <a:t>zodagonlar</a:t>
            </a:r>
            <a:r>
              <a:rPr lang="en-US" altLang="ru-RU" sz="3400" b="1" smtClean="0">
                <a:solidFill>
                  <a:schemeClr val="tx1"/>
                </a:solidFill>
                <a:latin typeface="Times New Roman" pitchFamily="18" charset="0"/>
                <a:cs typeface="Times New Roman" pitchFamily="18" charset="0"/>
              </a:rPr>
              <a:t> </a:t>
            </a:r>
            <a:r>
              <a:rPr lang="en-US" altLang="ru-RU" sz="3400" b="1" smtClean="0">
                <a:solidFill>
                  <a:srgbClr val="0000FF"/>
                </a:solidFill>
                <a:latin typeface="Times New Roman" pitchFamily="18" charset="0"/>
                <a:cs typeface="Times New Roman" pitchFamily="18" charset="0"/>
              </a:rPr>
              <a:t>Turkiston</a:t>
            </a:r>
            <a:r>
              <a:rPr lang="en-US" altLang="ru-RU" sz="3400" b="1" smtClean="0">
                <a:solidFill>
                  <a:schemeClr val="tx1"/>
                </a:solidFill>
                <a:latin typeface="Times New Roman" pitchFamily="18" charset="0"/>
                <a:cs typeface="Times New Roman" pitchFamily="18" charset="0"/>
              </a:rPr>
              <a:t> tomonga yo‘l olishgan. </a:t>
            </a:r>
            <a:endParaRPr lang="ru-RU" altLang="ru-RU" sz="3400" b="1" smtClean="0">
              <a:solidFill>
                <a:schemeClr val="tx1"/>
              </a:solidFill>
              <a:latin typeface="Times New Roman" pitchFamily="18" charset="0"/>
              <a:cs typeface="Times New Roman" pitchFamily="18" charset="0"/>
            </a:endParaRPr>
          </a:p>
        </p:txBody>
      </p:sp>
      <p:sp>
        <p:nvSpPr>
          <p:cNvPr id="132102" name="Rectangle 6"/>
          <p:cNvSpPr>
            <a:spLocks noChangeArrowheads="1"/>
          </p:cNvSpPr>
          <p:nvPr/>
        </p:nvSpPr>
        <p:spPr bwMode="auto">
          <a:xfrm>
            <a:off x="611188" y="620713"/>
            <a:ext cx="184150" cy="366712"/>
          </a:xfrm>
          <a:prstGeom prst="rect">
            <a:avLst/>
          </a:prstGeom>
          <a:noFill/>
          <a:ln w="9525">
            <a:noFill/>
            <a:miter lim="800000"/>
            <a:headEnd/>
            <a:tailEnd/>
          </a:ln>
          <a:effectLst/>
        </p:spPr>
        <p:txBody>
          <a:bodyPr wrap="none">
            <a:spAutoFit/>
          </a:bodyPr>
          <a:lstStyle/>
          <a:p>
            <a:pPr>
              <a:defRPr/>
            </a:pPr>
            <a:endParaRPr lang="ru-RU" sz="180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4294967295"/>
          </p:nvPr>
        </p:nvSpPr>
        <p:spPr>
          <a:xfrm>
            <a:off x="0" y="260350"/>
            <a:ext cx="8893175" cy="6454775"/>
          </a:xfrm>
        </p:spPr>
        <p:txBody>
          <a:bodyPr/>
          <a:lstStyle/>
          <a:p>
            <a:pPr algn="just" eaLnBrk="1" hangingPunct="1">
              <a:buFont typeface="Wingdings" pitchFamily="2" charset="2"/>
              <a:buNone/>
            </a:pPr>
            <a:r>
              <a:rPr lang="en-US" altLang="ru-RU" sz="3400" b="1" smtClean="0">
                <a:solidFill>
                  <a:schemeClr val="tx1"/>
                </a:solidFill>
                <a:latin typeface="Times New Roman" pitchFamily="18" charset="0"/>
                <a:cs typeface="Times New Roman" pitchFamily="18" charset="0"/>
              </a:rPr>
              <a:t>	</a:t>
            </a:r>
            <a:r>
              <a:rPr lang="en-US" altLang="ru-RU" sz="3400" b="1" smtClean="0">
                <a:solidFill>
                  <a:srgbClr val="0000FF"/>
                </a:solidFill>
                <a:latin typeface="Times New Roman" pitchFamily="18" charset="0"/>
                <a:cs typeface="Times New Roman" pitchFamily="18" charset="0"/>
              </a:rPr>
              <a:t>	</a:t>
            </a:r>
            <a:r>
              <a:rPr lang="en-US" altLang="ru-RU" sz="3400" b="1" smtClean="0">
                <a:solidFill>
                  <a:schemeClr val="tx1"/>
                </a:solidFill>
                <a:latin typeface="Times New Roman" pitchFamily="18" charset="0"/>
                <a:cs typeface="Times New Roman" pitchFamily="18" charset="0"/>
              </a:rPr>
              <a:t>Abruy atrofida esa </a:t>
            </a:r>
            <a:r>
              <a:rPr lang="en-US" altLang="ru-RU" sz="3400" b="1" smtClean="0">
                <a:solidFill>
                  <a:srgbClr val="0000FF"/>
                </a:solidFill>
                <a:latin typeface="Times New Roman" pitchFamily="18" charset="0"/>
                <a:cs typeface="Times New Roman" pitchFamily="18" charset="0"/>
              </a:rPr>
              <a:t>qashshoq dehqonlar </a:t>
            </a:r>
            <a:r>
              <a:rPr lang="en-US" altLang="ru-RU" sz="3400" b="1" smtClean="0">
                <a:solidFill>
                  <a:schemeClr val="tx1"/>
                </a:solidFill>
                <a:latin typeface="Times New Roman" pitchFamily="18" charset="0"/>
                <a:cs typeface="Times New Roman" pitchFamily="18" charset="0"/>
              </a:rPr>
              <a:t>guruhlari yig‘ilisha borgan. Ammo, bu harakat hoqon </a:t>
            </a:r>
            <a:r>
              <a:rPr lang="en-US" altLang="ru-RU" sz="3400" b="1" smtClean="0">
                <a:solidFill>
                  <a:srgbClr val="0000FF"/>
                </a:solidFill>
                <a:latin typeface="Times New Roman" pitchFamily="18" charset="0"/>
                <a:cs typeface="Times New Roman" pitchFamily="18" charset="0"/>
              </a:rPr>
              <a:t>Qora Churin</a:t>
            </a:r>
            <a:r>
              <a:rPr lang="en-US" altLang="ru-RU" sz="3400" b="1" smtClean="0">
                <a:solidFill>
                  <a:schemeClr val="tx1"/>
                </a:solidFill>
                <a:latin typeface="Times New Roman" pitchFamily="18" charset="0"/>
                <a:cs typeface="Times New Roman" pitchFamily="18" charset="0"/>
              </a:rPr>
              <a:t>ning o‘g‘li </a:t>
            </a:r>
            <a:r>
              <a:rPr lang="en-US" altLang="ru-RU" sz="3400" b="1" smtClean="0">
                <a:solidFill>
                  <a:srgbClr val="0000FF"/>
                </a:solidFill>
                <a:latin typeface="Times New Roman" pitchFamily="18" charset="0"/>
                <a:cs typeface="Times New Roman" pitchFamily="18" charset="0"/>
              </a:rPr>
              <a:t>Shiri Kishvar </a:t>
            </a:r>
            <a:r>
              <a:rPr lang="en-US" altLang="ru-RU" sz="3400" b="1" smtClean="0">
                <a:solidFill>
                  <a:schemeClr val="tx1"/>
                </a:solidFill>
                <a:latin typeface="Times New Roman" pitchFamily="18" charset="0"/>
                <a:cs typeface="Times New Roman" pitchFamily="18" charset="0"/>
              </a:rPr>
              <a:t>boshchiligidagi qo‘shinlar tomonidan bostiriladi. Yer-suvni  </a:t>
            </a:r>
            <a:r>
              <a:rPr lang="en-US" altLang="ru-RU" sz="3400" b="1" smtClean="0">
                <a:solidFill>
                  <a:srgbClr val="0000FF"/>
                </a:solidFill>
                <a:latin typeface="Times New Roman" pitchFamily="18" charset="0"/>
                <a:cs typeface="Times New Roman" pitchFamily="18" charset="0"/>
              </a:rPr>
              <a:t>Yettisuvdan</a:t>
            </a:r>
            <a:r>
              <a:rPr lang="en-US" altLang="ru-RU" sz="3400" b="1" smtClean="0">
                <a:solidFill>
                  <a:schemeClr val="tx1"/>
                </a:solidFill>
                <a:latin typeface="Times New Roman" pitchFamily="18" charset="0"/>
                <a:cs typeface="Times New Roman" pitchFamily="18" charset="0"/>
              </a:rPr>
              <a:t>  qaytib  k</a:t>
            </a:r>
            <a:r>
              <a:rPr lang="ru-RU" altLang="ru-RU" sz="3400" b="1" smtClean="0">
                <a:solidFill>
                  <a:schemeClr val="tx1"/>
                </a:solidFill>
                <a:latin typeface="Times New Roman" pitchFamily="18" charset="0"/>
                <a:cs typeface="Times New Roman" pitchFamily="18" charset="0"/>
              </a:rPr>
              <a:t>е</a:t>
            </a:r>
            <a:r>
              <a:rPr lang="en-US" altLang="ru-RU" sz="3400" b="1" smtClean="0">
                <a:solidFill>
                  <a:schemeClr val="tx1"/>
                </a:solidFill>
                <a:latin typeface="Times New Roman" pitchFamily="18" charset="0"/>
                <a:cs typeface="Times New Roman" pitchFamily="18" charset="0"/>
              </a:rPr>
              <a:t>lgan d</a:t>
            </a:r>
            <a:r>
              <a:rPr lang="ru-RU" altLang="ru-RU" sz="3400" b="1" smtClean="0">
                <a:solidFill>
                  <a:schemeClr val="tx1"/>
                </a:solidFill>
                <a:latin typeface="Times New Roman" pitchFamily="18" charset="0"/>
                <a:cs typeface="Times New Roman" pitchFamily="18" charset="0"/>
              </a:rPr>
              <a:t>е</a:t>
            </a:r>
            <a:r>
              <a:rPr lang="en-US" altLang="ru-RU" sz="3400" b="1" smtClean="0">
                <a:solidFill>
                  <a:schemeClr val="tx1"/>
                </a:solidFill>
                <a:latin typeface="Times New Roman" pitchFamily="18" charset="0"/>
                <a:cs typeface="Times New Roman" pitchFamily="18" charset="0"/>
              </a:rPr>
              <a:t>hqonlarga  qaytarib  beradi.  Abruy  </a:t>
            </a:r>
            <a:r>
              <a:rPr lang="en-US" altLang="ru-RU" sz="3400" b="1" smtClean="0">
                <a:solidFill>
                  <a:srgbClr val="0000FF"/>
                </a:solidFill>
                <a:latin typeface="Times New Roman" pitchFamily="18" charset="0"/>
                <a:cs typeface="Times New Roman" pitchFamily="18" charset="0"/>
              </a:rPr>
              <a:t>o‘lim  jazosiga  </a:t>
            </a:r>
            <a:r>
              <a:rPr lang="en-US" altLang="ru-RU" sz="3400" b="1" smtClean="0">
                <a:solidFill>
                  <a:schemeClr val="tx1"/>
                </a:solidFill>
                <a:latin typeface="Times New Roman" pitchFamily="18" charset="0"/>
                <a:cs typeface="Times New Roman" pitchFamily="18" charset="0"/>
              </a:rPr>
              <a:t>hukm  qilinadi va  uni  </a:t>
            </a:r>
            <a:r>
              <a:rPr lang="en-US" altLang="ru-RU" sz="3400" b="1" smtClean="0">
                <a:solidFill>
                  <a:srgbClr val="0000FF"/>
                </a:solidFill>
                <a:latin typeface="Times New Roman" pitchFamily="18" charset="0"/>
                <a:cs typeface="Times New Roman" pitchFamily="18" charset="0"/>
              </a:rPr>
              <a:t>«qovog‘arilar  to‘ldirilgan  qopga  tashlanadi»,  </a:t>
            </a:r>
            <a:r>
              <a:rPr lang="en-US" altLang="ru-RU" sz="3400" b="1" smtClean="0">
                <a:solidFill>
                  <a:schemeClr val="tx1"/>
                </a:solidFill>
                <a:latin typeface="Times New Roman" pitchFamily="18" charset="0"/>
                <a:cs typeface="Times New Roman" pitchFamily="18" charset="0"/>
              </a:rPr>
              <a:t>qo‘zg‘olon ko‘targan  kambag‘allarni  esa  qaytib  k</a:t>
            </a:r>
            <a:r>
              <a:rPr lang="ru-RU" altLang="ru-RU" sz="3400" b="1" smtClean="0">
                <a:solidFill>
                  <a:schemeClr val="tx1"/>
                </a:solidFill>
                <a:latin typeface="Times New Roman" pitchFamily="18" charset="0"/>
                <a:cs typeface="Times New Roman" pitchFamily="18" charset="0"/>
              </a:rPr>
              <a:t>е</a:t>
            </a:r>
            <a:r>
              <a:rPr lang="en-US" altLang="ru-RU" sz="3400" b="1" smtClean="0">
                <a:solidFill>
                  <a:schemeClr val="tx1"/>
                </a:solidFill>
                <a:latin typeface="Times New Roman" pitchFamily="18" charset="0"/>
                <a:cs typeface="Times New Roman" pitchFamily="18" charset="0"/>
              </a:rPr>
              <a:t>lgan  boylarga  xizmatkor  va kashovarzlar qilib taqsimlab beradilar. </a:t>
            </a:r>
            <a:endParaRPr lang="ru-RU" altLang="ru-RU" sz="3400" b="1" smtClean="0">
              <a:solidFill>
                <a:schemeClr val="tx1"/>
              </a:solidFill>
              <a:latin typeface="Times New Roman" pitchFamily="18" charset="0"/>
              <a:cs typeface="Times New Roman" pitchFamily="18" charset="0"/>
            </a:endParaRPr>
          </a:p>
        </p:txBody>
      </p:sp>
      <p:sp>
        <p:nvSpPr>
          <p:cNvPr id="132102" name="Rectangle 6"/>
          <p:cNvSpPr>
            <a:spLocks noChangeArrowheads="1"/>
          </p:cNvSpPr>
          <p:nvPr/>
        </p:nvSpPr>
        <p:spPr bwMode="auto">
          <a:xfrm>
            <a:off x="611188" y="620713"/>
            <a:ext cx="184150" cy="366712"/>
          </a:xfrm>
          <a:prstGeom prst="rect">
            <a:avLst/>
          </a:prstGeom>
          <a:noFill/>
          <a:ln w="9525">
            <a:noFill/>
            <a:miter lim="800000"/>
            <a:headEnd/>
            <a:tailEnd/>
          </a:ln>
          <a:effectLst/>
        </p:spPr>
        <p:txBody>
          <a:bodyPr wrap="none">
            <a:spAutoFit/>
          </a:bodyPr>
          <a:lstStyle/>
          <a:p>
            <a:pPr>
              <a:defRPr/>
            </a:pPr>
            <a:endParaRPr lang="ru-RU" sz="180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4294967295"/>
          </p:nvPr>
        </p:nvSpPr>
        <p:spPr>
          <a:xfrm>
            <a:off x="0" y="0"/>
            <a:ext cx="8893175" cy="6715125"/>
          </a:xfrm>
        </p:spPr>
        <p:txBody>
          <a:bodyPr/>
          <a:lstStyle/>
          <a:p>
            <a:pPr algn="just" eaLnBrk="1" hangingPunct="1">
              <a:buFont typeface="Wingdings" pitchFamily="2" charset="2"/>
              <a:buNone/>
            </a:pPr>
            <a:r>
              <a:rPr lang="en-US" altLang="ru-RU" sz="4000" b="1" smtClean="0">
                <a:latin typeface="Times New Roman" pitchFamily="18" charset="0"/>
                <a:cs typeface="Times New Roman" pitchFamily="18" charset="0"/>
              </a:rPr>
              <a:t> 			Turk xoqonlari O‘rta Osiyoda </a:t>
            </a:r>
            <a:r>
              <a:rPr lang="en-US" altLang="ru-RU" sz="4000" b="1" smtClean="0">
                <a:solidFill>
                  <a:srgbClr val="0000FF"/>
                </a:solidFill>
                <a:latin typeface="Times New Roman" pitchFamily="18" charset="0"/>
                <a:cs typeface="Times New Roman" pitchFamily="18" charset="0"/>
              </a:rPr>
              <a:t>hukmronlik</a:t>
            </a:r>
            <a:r>
              <a:rPr lang="en-US" altLang="ru-RU" sz="4000" b="1" smtClean="0">
                <a:latin typeface="Times New Roman" pitchFamily="18" charset="0"/>
                <a:cs typeface="Times New Roman" pitchFamily="18" charset="0"/>
              </a:rPr>
              <a:t> qilsa-da, biroq o‘zlari bu hududga </a:t>
            </a:r>
            <a:r>
              <a:rPr lang="en-US" altLang="ru-RU" sz="4000" b="1" u="sng" smtClean="0">
                <a:latin typeface="Times New Roman" pitchFamily="18" charset="0"/>
                <a:cs typeface="Times New Roman" pitchFamily="18" charset="0"/>
              </a:rPr>
              <a:t>ko‘chib kelmaganlar</a:t>
            </a:r>
            <a:r>
              <a:rPr lang="en-US" altLang="ru-RU" sz="4000" b="1" smtClean="0">
                <a:latin typeface="Times New Roman" pitchFamily="18" charset="0"/>
                <a:cs typeface="Times New Roman" pitchFamily="18" charset="0"/>
              </a:rPr>
              <a:t>. Ular </a:t>
            </a:r>
            <a:r>
              <a:rPr lang="en-US" altLang="ru-RU" sz="4000" b="1" smtClean="0">
                <a:solidFill>
                  <a:srgbClr val="0000FF"/>
                </a:solidFill>
                <a:latin typeface="Times New Roman" pitchFamily="18" charset="0"/>
                <a:cs typeface="Times New Roman" pitchFamily="18" charset="0"/>
              </a:rPr>
              <a:t>Yettisuv</a:t>
            </a:r>
            <a:r>
              <a:rPr lang="en-US" altLang="ru-RU" sz="4000" b="1" smtClean="0">
                <a:latin typeface="Times New Roman" pitchFamily="18" charset="0"/>
                <a:cs typeface="Times New Roman" pitchFamily="18" charset="0"/>
              </a:rPr>
              <a:t> va boshqa hududlardagi bosh qarorgohlarida qolib, bo‘ysungan hududlarni </a:t>
            </a:r>
            <a:r>
              <a:rPr lang="en-US" altLang="ru-RU" sz="4000" b="1" smtClean="0">
                <a:solidFill>
                  <a:srgbClr val="0000FF"/>
                </a:solidFill>
                <a:latin typeface="Times New Roman" pitchFamily="18" charset="0"/>
                <a:cs typeface="Times New Roman" pitchFamily="18" charset="0"/>
              </a:rPr>
              <a:t>mahalliy hukmdorlar </a:t>
            </a:r>
            <a:r>
              <a:rPr lang="en-US" altLang="ru-RU" sz="4000" b="1" smtClean="0">
                <a:latin typeface="Times New Roman" pitchFamily="18" charset="0"/>
                <a:cs typeface="Times New Roman" pitchFamily="18" charset="0"/>
              </a:rPr>
              <a:t>orqali boshqarib, ulardan olinadigan </a:t>
            </a:r>
            <a:r>
              <a:rPr lang="en-US" altLang="ru-RU" sz="4000" b="1" smtClean="0">
                <a:solidFill>
                  <a:srgbClr val="0000FF"/>
                </a:solidFill>
                <a:latin typeface="Times New Roman" pitchFamily="18" charset="0"/>
                <a:cs typeface="Times New Roman" pitchFamily="18" charset="0"/>
              </a:rPr>
              <a:t>soliq – o‘lponlar </a:t>
            </a:r>
            <a:r>
              <a:rPr lang="en-US" altLang="ru-RU" sz="4000" b="1" smtClean="0">
                <a:latin typeface="Times New Roman" pitchFamily="18" charset="0"/>
                <a:cs typeface="Times New Roman" pitchFamily="18" charset="0"/>
              </a:rPr>
              <a:t>va </a:t>
            </a:r>
            <a:r>
              <a:rPr lang="en-US" altLang="ru-RU" sz="4000" b="1" smtClean="0">
                <a:solidFill>
                  <a:srgbClr val="0000FF"/>
                </a:solidFill>
                <a:latin typeface="Times New Roman" pitchFamily="18" charset="0"/>
                <a:cs typeface="Times New Roman" pitchFamily="18" charset="0"/>
              </a:rPr>
              <a:t>to‘lovlar</a:t>
            </a:r>
            <a:r>
              <a:rPr lang="en-US" altLang="ru-RU" sz="4000" b="1" smtClean="0">
                <a:latin typeface="Times New Roman" pitchFamily="18" charset="0"/>
                <a:cs typeface="Times New Roman" pitchFamily="18" charset="0"/>
              </a:rPr>
              <a:t> bilan kifoyalanganlar.</a:t>
            </a:r>
            <a:endParaRPr lang="ru-RU" altLang="ru-RU" sz="4000" b="1" smtClean="0">
              <a:latin typeface="Times New Roman" pitchFamily="18" charset="0"/>
              <a:cs typeface="Times New Roman" pitchFamily="18" charset="0"/>
            </a:endParaRPr>
          </a:p>
        </p:txBody>
      </p:sp>
      <p:sp>
        <p:nvSpPr>
          <p:cNvPr id="132102" name="Rectangle 6"/>
          <p:cNvSpPr>
            <a:spLocks noChangeArrowheads="1"/>
          </p:cNvSpPr>
          <p:nvPr/>
        </p:nvSpPr>
        <p:spPr bwMode="auto">
          <a:xfrm>
            <a:off x="611188" y="620713"/>
            <a:ext cx="184150" cy="366712"/>
          </a:xfrm>
          <a:prstGeom prst="rect">
            <a:avLst/>
          </a:prstGeom>
          <a:noFill/>
          <a:ln w="9525">
            <a:noFill/>
            <a:miter lim="800000"/>
            <a:headEnd/>
            <a:tailEnd/>
          </a:ln>
          <a:effectLst/>
        </p:spPr>
        <p:txBody>
          <a:bodyPr wrap="none">
            <a:spAutoFit/>
          </a:bodyPr>
          <a:lstStyle/>
          <a:p>
            <a:pPr>
              <a:defRPr/>
            </a:pPr>
            <a:endParaRPr lang="ru-RU" sz="1800">
              <a:effectLst>
                <a:outerShdw blurRad="38100" dist="38100" dir="2700000" algn="tl">
                  <a:srgbClr val="000000"/>
                </a:outerShdw>
              </a:effectLst>
              <a:latin typeface="Arial"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26627" name="Прямоугольник 1"/>
          <p:cNvSpPr>
            <a:spLocks noChangeArrowheads="1"/>
          </p:cNvSpPr>
          <p:nvPr/>
        </p:nvSpPr>
        <p:spPr bwMode="auto">
          <a:xfrm>
            <a:off x="285750" y="188913"/>
            <a:ext cx="8607425" cy="624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4000">
                <a:solidFill>
                  <a:schemeClr val="tx1"/>
                </a:solidFill>
                <a:latin typeface="Arial" pitchFamily="34" charset="0"/>
              </a:rPr>
              <a:t>	Bundan ko‘rinadiki, Turk xoqonligi davrida bu hududdagi mavjud </a:t>
            </a:r>
            <a:r>
              <a:rPr lang="en-US" altLang="ru-RU" sz="4000" u="sng">
                <a:solidFill>
                  <a:srgbClr val="0000FF"/>
                </a:solidFill>
                <a:latin typeface="Arial" pitchFamily="34" charset="0"/>
              </a:rPr>
              <a:t>mahalliy davlat tuzilmalari, ularning boshqaruv tizimlari </a:t>
            </a:r>
            <a:r>
              <a:rPr lang="en-US" altLang="ru-RU" sz="4000">
                <a:solidFill>
                  <a:schemeClr val="tx1"/>
                </a:solidFill>
                <a:latin typeface="Arial" pitchFamily="34" charset="0"/>
              </a:rPr>
              <a:t>saqlanib, </a:t>
            </a:r>
            <a:r>
              <a:rPr lang="en-US" altLang="ru-RU" sz="4000" u="sng">
                <a:solidFill>
                  <a:schemeClr val="tx1"/>
                </a:solidFill>
                <a:latin typeface="Arial" pitchFamily="34" charset="0"/>
              </a:rPr>
              <a:t>ichki siyosat bobidagi mustaqil faoliyatlari </a:t>
            </a:r>
            <a:r>
              <a:rPr lang="en-US" altLang="ru-RU" sz="4000">
                <a:solidFill>
                  <a:schemeClr val="tx1"/>
                </a:solidFill>
                <a:latin typeface="Arial" pitchFamily="34" charset="0"/>
              </a:rPr>
              <a:t>davom etgan. Xoqonlik istisno hollardagina </a:t>
            </a:r>
            <a:r>
              <a:rPr lang="en-US" altLang="ru-RU" sz="4000" i="1" u="sng">
                <a:solidFill>
                  <a:srgbClr val="0000FF"/>
                </a:solidFill>
                <a:latin typeface="Arial" pitchFamily="34" charset="0"/>
              </a:rPr>
              <a:t>o‘lkaning ijtimoiy-siyosiy hayotiga, tashqi siyosat, xalqaro savdo-sotiq masalalariga aralashgan.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27651" name="Прямоугольник 1"/>
          <p:cNvSpPr>
            <a:spLocks noChangeArrowheads="1"/>
          </p:cNvSpPr>
          <p:nvPr/>
        </p:nvSpPr>
        <p:spPr bwMode="auto">
          <a:xfrm>
            <a:off x="125413" y="287338"/>
            <a:ext cx="8750300" cy="618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600" b="1">
                <a:solidFill>
                  <a:srgbClr val="0000FF"/>
                </a:solidFill>
                <a:latin typeface="Times New Roman" pitchFamily="18" charset="0"/>
                <a:cs typeface="Times New Roman" pitchFamily="18" charset="0"/>
              </a:rPr>
              <a:t>Xitoy</a:t>
            </a:r>
            <a:r>
              <a:rPr lang="en-US" altLang="ru-RU" sz="3600" b="1">
                <a:solidFill>
                  <a:schemeClr val="tx1"/>
                </a:solidFill>
                <a:latin typeface="Times New Roman" pitchFamily="18" charset="0"/>
                <a:cs typeface="Times New Roman" pitchFamily="18" charset="0"/>
              </a:rPr>
              <a:t> </a:t>
            </a:r>
            <a:r>
              <a:rPr lang="en-US" altLang="ru-RU" sz="3600" b="1">
                <a:solidFill>
                  <a:srgbClr val="0000FF"/>
                </a:solidFill>
                <a:latin typeface="Times New Roman" pitchFamily="18" charset="0"/>
                <a:cs typeface="Times New Roman" pitchFamily="18" charset="0"/>
              </a:rPr>
              <a:t>manbalarida </a:t>
            </a:r>
            <a:r>
              <a:rPr lang="en-US" altLang="ru-RU" sz="3600" b="1">
                <a:solidFill>
                  <a:schemeClr val="tx1"/>
                </a:solidFill>
                <a:latin typeface="Times New Roman" pitchFamily="18" charset="0"/>
                <a:cs typeface="Times New Roman" pitchFamily="18" charset="0"/>
              </a:rPr>
              <a:t>ta’kidlanganidek, </a:t>
            </a:r>
            <a:r>
              <a:rPr lang="en-US" altLang="ru-RU" sz="3600" b="1">
                <a:solidFill>
                  <a:srgbClr val="0000FF"/>
                </a:solidFill>
                <a:latin typeface="Times New Roman" pitchFamily="18" charset="0"/>
                <a:cs typeface="Times New Roman" pitchFamily="18" charset="0"/>
              </a:rPr>
              <a:t>Zarafshon, Amudaryo va Qashqadaryo </a:t>
            </a:r>
            <a:r>
              <a:rPr lang="en-US" altLang="ru-RU" sz="3600" b="1">
                <a:solidFill>
                  <a:schemeClr val="tx1"/>
                </a:solidFill>
                <a:latin typeface="Times New Roman" pitchFamily="18" charset="0"/>
                <a:cs typeface="Times New Roman" pitchFamily="18" charset="0"/>
              </a:rPr>
              <a:t>vohalarida bu davrda </a:t>
            </a:r>
            <a:r>
              <a:rPr lang="en-US" altLang="ru-RU" sz="3600" b="1">
                <a:solidFill>
                  <a:srgbClr val="0000FF"/>
                </a:solidFill>
                <a:latin typeface="Times New Roman" pitchFamily="18" charset="0"/>
                <a:cs typeface="Times New Roman" pitchFamily="18" charset="0"/>
              </a:rPr>
              <a:t>9 ta mustaqil hokimlik </a:t>
            </a:r>
            <a:r>
              <a:rPr lang="en-US" altLang="ru-RU" sz="3600" b="1">
                <a:solidFill>
                  <a:schemeClr val="tx1"/>
                </a:solidFill>
                <a:latin typeface="Times New Roman" pitchFamily="18" charset="0"/>
                <a:cs typeface="Times New Roman" pitchFamily="18" charset="0"/>
              </a:rPr>
              <a:t>mavjud bo‘lgan: </a:t>
            </a:r>
            <a:r>
              <a:rPr lang="en-US" altLang="ru-RU" sz="3600" b="1" i="1" u="sng">
                <a:solidFill>
                  <a:srgbClr val="FF0000"/>
                </a:solidFill>
                <a:latin typeface="Times New Roman" pitchFamily="18" charset="0"/>
                <a:cs typeface="Times New Roman" pitchFamily="18" charset="0"/>
              </a:rPr>
              <a:t>Samarqand, Ishtixon, Maymurg‘, Kesh, Naqshab, Kushon, Buxoro, Amul </a:t>
            </a:r>
            <a:r>
              <a:rPr lang="en-US" altLang="ru-RU" sz="3600" b="1">
                <a:solidFill>
                  <a:schemeClr val="tx1"/>
                </a:solidFill>
                <a:latin typeface="Times New Roman" pitchFamily="18" charset="0"/>
                <a:cs typeface="Times New Roman" pitchFamily="18" charset="0"/>
              </a:rPr>
              <a:t>va </a:t>
            </a:r>
            <a:r>
              <a:rPr lang="en-US" altLang="ru-RU" sz="3600" b="1" i="1" u="sng">
                <a:solidFill>
                  <a:srgbClr val="FF0000"/>
                </a:solidFill>
                <a:latin typeface="Times New Roman" pitchFamily="18" charset="0"/>
                <a:cs typeface="Times New Roman" pitchFamily="18" charset="0"/>
              </a:rPr>
              <a:t>Andxoy</a:t>
            </a:r>
            <a:r>
              <a:rPr lang="en-US" altLang="ru-RU" sz="3600" b="1">
                <a:solidFill>
                  <a:schemeClr val="tx1"/>
                </a:solidFill>
                <a:latin typeface="Times New Roman" pitchFamily="18" charset="0"/>
                <a:cs typeface="Times New Roman" pitchFamily="18" charset="0"/>
              </a:rPr>
              <a:t> shular jumlasidandir. Ayniqsa, </a:t>
            </a:r>
            <a:r>
              <a:rPr lang="en-US" altLang="ru-RU" sz="3600" b="1" i="1" u="sng">
                <a:solidFill>
                  <a:srgbClr val="FF0000"/>
                </a:solidFill>
                <a:latin typeface="Times New Roman" pitchFamily="18" charset="0"/>
                <a:cs typeface="Times New Roman" pitchFamily="18" charset="0"/>
              </a:rPr>
              <a:t>Samarqand,  Buxoro, Xorazm va Choch (Toshkent) </a:t>
            </a:r>
            <a:r>
              <a:rPr lang="en-US" altLang="ru-RU" sz="3600" b="1">
                <a:solidFill>
                  <a:schemeClr val="tx1"/>
                </a:solidFill>
                <a:latin typeface="Times New Roman" pitchFamily="18" charset="0"/>
                <a:cs typeface="Times New Roman" pitchFamily="18" charset="0"/>
              </a:rPr>
              <a:t>hokimliklari o‘zlariga ancha mustaqil bo‘lganlar. </a:t>
            </a:r>
            <a:r>
              <a:rPr lang="en-US" altLang="ru-RU" sz="3600" b="1">
                <a:solidFill>
                  <a:srgbClr val="FF0000"/>
                </a:solidFill>
                <a:latin typeface="Times New Roman" pitchFamily="18" charset="0"/>
                <a:cs typeface="Times New Roman" pitchFamily="18" charset="0"/>
              </a:rPr>
              <a:t>Buxorxudotlar</a:t>
            </a:r>
            <a:r>
              <a:rPr lang="en-US" altLang="ru-RU" sz="3600" b="1">
                <a:solidFill>
                  <a:schemeClr val="tx1"/>
                </a:solidFill>
                <a:latin typeface="Times New Roman" pitchFamily="18" charset="0"/>
                <a:cs typeface="Times New Roman" pitchFamily="18" charset="0"/>
              </a:rPr>
              <a:t> zarb etgan tanga pullar keng muomalada bo‘lgan</a:t>
            </a:r>
            <a:endParaRPr lang="ru-RU" altLang="ru-RU" sz="3600" b="1">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28675" name="Прямоугольник 1"/>
          <p:cNvSpPr>
            <a:spLocks noChangeArrowheads="1"/>
          </p:cNvSpPr>
          <p:nvPr/>
        </p:nvSpPr>
        <p:spPr bwMode="auto">
          <a:xfrm>
            <a:off x="196850" y="163513"/>
            <a:ext cx="8750300"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800" b="1">
                <a:solidFill>
                  <a:schemeClr val="tx1"/>
                </a:solidFill>
                <a:latin typeface="Times New Roman" pitchFamily="18" charset="0"/>
                <a:cs typeface="Times New Roman" pitchFamily="18" charset="0"/>
              </a:rPr>
              <a:t>Bo‘ysundirilgan hududlarni </a:t>
            </a:r>
            <a:r>
              <a:rPr lang="en-US" altLang="ru-RU" sz="3800" b="1" i="1" u="sng">
                <a:solidFill>
                  <a:srgbClr val="0000FF"/>
                </a:solidFill>
                <a:latin typeface="Times New Roman" pitchFamily="18" charset="0"/>
                <a:cs typeface="Times New Roman" pitchFamily="18" charset="0"/>
              </a:rPr>
              <a:t>mahalliy hokimlar orqali boshqarish tartibi </a:t>
            </a:r>
            <a:r>
              <a:rPr lang="en-US" altLang="ru-RU" sz="3800" b="1">
                <a:solidFill>
                  <a:schemeClr val="tx1"/>
                </a:solidFill>
                <a:latin typeface="Times New Roman" pitchFamily="18" charset="0"/>
                <a:cs typeface="Times New Roman" pitchFamily="18" charset="0"/>
              </a:rPr>
              <a:t>xoqonlikni zaiflashtira bordi. Natijada </a:t>
            </a:r>
            <a:r>
              <a:rPr lang="en-US" altLang="ru-RU" sz="3800" b="1" u="sng">
                <a:solidFill>
                  <a:srgbClr val="0000FF"/>
                </a:solidFill>
                <a:latin typeface="Times New Roman" pitchFamily="18" charset="0"/>
                <a:cs typeface="Times New Roman" pitchFamily="18" charset="0"/>
              </a:rPr>
              <a:t>VI asrning 80-yillari oxirlarida </a:t>
            </a:r>
            <a:r>
              <a:rPr lang="en-US" altLang="ru-RU" sz="3800" b="1">
                <a:solidFill>
                  <a:schemeClr val="tx1"/>
                </a:solidFill>
                <a:latin typeface="Times New Roman" pitchFamily="18" charset="0"/>
                <a:cs typeface="Times New Roman" pitchFamily="18" charset="0"/>
              </a:rPr>
              <a:t>Turk xoqonligi </a:t>
            </a:r>
            <a:r>
              <a:rPr lang="en-US" altLang="ru-RU" sz="3800" b="1">
                <a:solidFill>
                  <a:srgbClr val="0000FF"/>
                </a:solidFill>
                <a:latin typeface="Times New Roman" pitchFamily="18" charset="0"/>
                <a:cs typeface="Times New Roman" pitchFamily="18" charset="0"/>
              </a:rPr>
              <a:t>ikki qismga </a:t>
            </a:r>
            <a:r>
              <a:rPr lang="en-US" altLang="ru-RU" sz="3800" b="1">
                <a:solidFill>
                  <a:schemeClr val="tx1"/>
                </a:solidFill>
                <a:latin typeface="Times New Roman" pitchFamily="18" charset="0"/>
                <a:cs typeface="Times New Roman" pitchFamily="18" charset="0"/>
              </a:rPr>
              <a:t>– </a:t>
            </a:r>
            <a:r>
              <a:rPr lang="en-US" altLang="ru-RU" sz="3800" b="1">
                <a:solidFill>
                  <a:srgbClr val="0000FF"/>
                </a:solidFill>
                <a:latin typeface="Times New Roman" pitchFamily="18" charset="0"/>
                <a:cs typeface="Times New Roman" pitchFamily="18" charset="0"/>
              </a:rPr>
              <a:t>Garbiy</a:t>
            </a:r>
            <a:r>
              <a:rPr lang="en-US" altLang="ru-RU" sz="3800" b="1">
                <a:solidFill>
                  <a:schemeClr val="tx1"/>
                </a:solidFill>
                <a:latin typeface="Times New Roman" pitchFamily="18" charset="0"/>
                <a:cs typeface="Times New Roman" pitchFamily="18" charset="0"/>
              </a:rPr>
              <a:t> </a:t>
            </a:r>
            <a:r>
              <a:rPr lang="en-US" altLang="ru-RU" sz="3800" b="1">
                <a:solidFill>
                  <a:srgbClr val="0000FF"/>
                </a:solidFill>
                <a:latin typeface="Times New Roman" pitchFamily="18" charset="0"/>
                <a:cs typeface="Times New Roman" pitchFamily="18" charset="0"/>
              </a:rPr>
              <a:t>Turk</a:t>
            </a:r>
            <a:r>
              <a:rPr lang="en-US" altLang="ru-RU" sz="3800" b="1">
                <a:solidFill>
                  <a:schemeClr val="tx1"/>
                </a:solidFill>
                <a:latin typeface="Times New Roman" pitchFamily="18" charset="0"/>
                <a:cs typeface="Times New Roman" pitchFamily="18" charset="0"/>
              </a:rPr>
              <a:t> </a:t>
            </a:r>
            <a:r>
              <a:rPr lang="en-US" altLang="ru-RU" sz="3800" b="1">
                <a:solidFill>
                  <a:srgbClr val="0000FF"/>
                </a:solidFill>
                <a:latin typeface="Times New Roman" pitchFamily="18" charset="0"/>
                <a:cs typeface="Times New Roman" pitchFamily="18" charset="0"/>
              </a:rPr>
              <a:t>xoqonligi</a:t>
            </a:r>
            <a:r>
              <a:rPr lang="en-US" altLang="ru-RU" sz="3800" b="1">
                <a:solidFill>
                  <a:schemeClr val="tx1"/>
                </a:solidFill>
                <a:latin typeface="Times New Roman" pitchFamily="18" charset="0"/>
                <a:cs typeface="Times New Roman" pitchFamily="18" charset="0"/>
              </a:rPr>
              <a:t> (uning tarkibiga </a:t>
            </a:r>
            <a:r>
              <a:rPr lang="en-US" altLang="ru-RU" sz="3800" b="1">
                <a:solidFill>
                  <a:srgbClr val="0000FF"/>
                </a:solidFill>
                <a:latin typeface="Times New Roman" pitchFamily="18" charset="0"/>
                <a:cs typeface="Times New Roman" pitchFamily="18" charset="0"/>
              </a:rPr>
              <a:t>O‘rta Osiyo, Sharqiy Turkiston, Yettisuv </a:t>
            </a:r>
            <a:r>
              <a:rPr lang="en-US" altLang="ru-RU" sz="3800" b="1">
                <a:solidFill>
                  <a:schemeClr val="tx1"/>
                </a:solidFill>
                <a:latin typeface="Times New Roman" pitchFamily="18" charset="0"/>
                <a:cs typeface="Times New Roman" pitchFamily="18" charset="0"/>
              </a:rPr>
              <a:t>hududlari kirgan) va </a:t>
            </a:r>
            <a:r>
              <a:rPr lang="en-US" altLang="ru-RU" sz="3800" b="1">
                <a:solidFill>
                  <a:srgbClr val="0000FF"/>
                </a:solidFill>
                <a:latin typeface="Times New Roman" pitchFamily="18" charset="0"/>
                <a:cs typeface="Times New Roman" pitchFamily="18" charset="0"/>
              </a:rPr>
              <a:t>Sharqiy Turk xoqonligiga </a:t>
            </a:r>
            <a:r>
              <a:rPr lang="en-US" altLang="ru-RU" sz="3800" b="1">
                <a:solidFill>
                  <a:schemeClr val="tx1"/>
                </a:solidFill>
                <a:latin typeface="Times New Roman" pitchFamily="18" charset="0"/>
                <a:cs typeface="Times New Roman" pitchFamily="18" charset="0"/>
              </a:rPr>
              <a:t>(uning tarkibiga </a:t>
            </a:r>
            <a:r>
              <a:rPr lang="en-US" altLang="ru-RU" sz="3800" b="1">
                <a:solidFill>
                  <a:srgbClr val="0000FF"/>
                </a:solidFill>
                <a:latin typeface="Times New Roman" pitchFamily="18" charset="0"/>
                <a:cs typeface="Times New Roman" pitchFamily="18" charset="0"/>
              </a:rPr>
              <a:t>Janubiy Sibir O’rxun havzasi (Mo‘g‘uliston), Shimoliy Xitoy </a:t>
            </a:r>
            <a:r>
              <a:rPr lang="en-US" altLang="ru-RU" sz="3800" b="1">
                <a:solidFill>
                  <a:schemeClr val="tx1"/>
                </a:solidFill>
                <a:latin typeface="Times New Roman" pitchFamily="18" charset="0"/>
                <a:cs typeface="Times New Roman" pitchFamily="18" charset="0"/>
              </a:rPr>
              <a:t>hududlari kirgan) bo‘linib ketdi.</a:t>
            </a:r>
            <a:endParaRPr lang="ru-RU" altLang="ru-RU" sz="380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0"/>
            <a:ext cx="8893175" cy="6715125"/>
          </a:xfrm>
          <a:prstGeom prst="rect">
            <a:avLst/>
          </a:prstGeom>
          <a:noFill/>
          <a:ln w="9525">
            <a:noFill/>
            <a:miter lim="800000"/>
            <a:headEnd/>
            <a:tailEnd/>
          </a:ln>
          <a:effectLst/>
        </p:spPr>
        <p:txBody>
          <a:bodyPr/>
          <a:lstStyle/>
          <a:p>
            <a:pPr marL="342900" indent="-342900">
              <a:lnSpc>
                <a:spcPct val="80000"/>
              </a:lnSpc>
              <a:spcBef>
                <a:spcPct val="20000"/>
              </a:spcBef>
              <a:buClr>
                <a:schemeClr val="hlink"/>
              </a:buClr>
              <a:buSzPct val="90000"/>
              <a:defRPr/>
            </a:pPr>
            <a:endParaRPr lang="uz-Cyrl-UZ" kern="0" dirty="0">
              <a:effectLst>
                <a:outerShdw blurRad="38100" dist="38100" dir="2700000" algn="tl">
                  <a:srgbClr val="000000"/>
                </a:outerShdw>
              </a:effectLst>
              <a:latin typeface="Times New Roman" pitchFamily="18" charset="0"/>
              <a:cs typeface="Times New Roman" pitchFamily="18" charset="0"/>
            </a:endParaRPr>
          </a:p>
        </p:txBody>
      </p:sp>
      <p:graphicFrame>
        <p:nvGraphicFramePr>
          <p:cNvPr id="3" name="Схема 2"/>
          <p:cNvGraphicFramePr/>
          <p:nvPr/>
        </p:nvGraphicFramePr>
        <p:xfrm>
          <a:off x="0" y="-1"/>
          <a:ext cx="8893175" cy="671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grpId="0" nodeType="clickEffect">
                                  <p:stCondLst>
                                    <p:cond delay="0"/>
                                  </p:stCondLst>
                                  <p:childTnLst>
                                    <p:animRot by="21600000">
                                      <p:cBhvr>
                                        <p:cTn id="6"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29699" name="Прямоугольник 1"/>
          <p:cNvSpPr>
            <a:spLocks noChangeArrowheads="1"/>
          </p:cNvSpPr>
          <p:nvPr/>
        </p:nvSpPr>
        <p:spPr bwMode="auto">
          <a:xfrm>
            <a:off x="214313" y="1196975"/>
            <a:ext cx="87503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600" b="1" i="1">
                <a:solidFill>
                  <a:srgbClr val="0000FF"/>
                </a:solidFill>
                <a:latin typeface="Times New Roman" pitchFamily="18" charset="0"/>
                <a:cs typeface="Times New Roman" pitchFamily="18" charset="0"/>
              </a:rPr>
              <a:t>	</a:t>
            </a:r>
            <a:r>
              <a:rPr lang="en-US" altLang="ru-RU" sz="3600" b="1" i="1" u="sng">
                <a:solidFill>
                  <a:srgbClr val="0000FF"/>
                </a:solidFill>
                <a:latin typeface="Times New Roman" pitchFamily="18" charset="0"/>
                <a:cs typeface="Times New Roman" pitchFamily="18" charset="0"/>
              </a:rPr>
              <a:t>Ettisuv, Chu vodiysi, Volga, Kubanning quyi qismi, Irtish, Ishim daryolari bo‘yidagi erlar, O‘rta Osiyoning kichik yarim mustaqil davlatlari </a:t>
            </a:r>
            <a:r>
              <a:rPr lang="en-US" altLang="ru-RU" sz="3600" b="1" i="1">
                <a:solidFill>
                  <a:schemeClr val="tx1"/>
                </a:solidFill>
                <a:latin typeface="Times New Roman" pitchFamily="18" charset="0"/>
                <a:cs typeface="Times New Roman" pitchFamily="18" charset="0"/>
              </a:rPr>
              <a:t>G‘arbiy xoqonlik tarkibiga kirar edi.</a:t>
            </a:r>
          </a:p>
          <a:p>
            <a:pPr algn="just" eaLnBrk="1" hangingPunct="1">
              <a:spcBef>
                <a:spcPct val="0"/>
              </a:spcBef>
              <a:buClrTx/>
              <a:buSzTx/>
              <a:buFontTx/>
              <a:buNone/>
            </a:pPr>
            <a:r>
              <a:rPr lang="uz-Cyrl-UZ" altLang="ru-RU" sz="3600" b="1" i="1">
                <a:solidFill>
                  <a:schemeClr val="tx1"/>
                </a:solidFill>
                <a:latin typeface="Times New Roman" pitchFamily="18" charset="0"/>
                <a:cs typeface="Times New Roman" pitchFamily="18" charset="0"/>
              </a:rPr>
              <a:t>	</a:t>
            </a:r>
            <a:r>
              <a:rPr lang="uz-Cyrl-UZ" altLang="ru-RU" sz="3600" b="1">
                <a:solidFill>
                  <a:schemeClr val="tx1"/>
                </a:solidFill>
                <a:latin typeface="Times New Roman" pitchFamily="18" charset="0"/>
                <a:cs typeface="Times New Roman" pitchFamily="18" charset="0"/>
              </a:rPr>
              <a:t>G‘arbiy hoqonlikdagi </a:t>
            </a:r>
            <a:r>
              <a:rPr lang="uz-Cyrl-UZ" altLang="ru-RU" sz="3600" b="1">
                <a:solidFill>
                  <a:srgbClr val="0000FF"/>
                </a:solidFill>
                <a:latin typeface="Times New Roman" pitchFamily="18" charset="0"/>
                <a:cs typeface="Times New Roman" pitchFamily="18" charset="0"/>
              </a:rPr>
              <a:t>yozgi qarorgoh </a:t>
            </a:r>
            <a:r>
              <a:rPr lang="uz-Cyrl-UZ" altLang="ru-RU" sz="3600" b="1">
                <a:solidFill>
                  <a:schemeClr val="tx1"/>
                </a:solidFill>
                <a:latin typeface="Times New Roman" pitchFamily="18" charset="0"/>
                <a:cs typeface="Times New Roman" pitchFamily="18" charset="0"/>
              </a:rPr>
              <a:t>Isfijob yaqinidagi </a:t>
            </a:r>
            <a:r>
              <a:rPr lang="uz-Cyrl-UZ" altLang="ru-RU" sz="3600" b="1">
                <a:solidFill>
                  <a:srgbClr val="0000FF"/>
                </a:solidFill>
                <a:latin typeface="Times New Roman" pitchFamily="18" charset="0"/>
                <a:cs typeface="Times New Roman" pitchFamily="18" charset="0"/>
              </a:rPr>
              <a:t>Mingbuloqda</a:t>
            </a:r>
            <a:r>
              <a:rPr lang="uz-Cyrl-UZ" altLang="ru-RU" sz="3600" b="1">
                <a:solidFill>
                  <a:schemeClr val="tx1"/>
                </a:solidFill>
                <a:latin typeface="Times New Roman" pitchFamily="18" charset="0"/>
                <a:cs typeface="Times New Roman" pitchFamily="18" charset="0"/>
              </a:rPr>
              <a:t>, qishkisi </a:t>
            </a:r>
            <a:r>
              <a:rPr lang="uz-Cyrl-UZ" altLang="ru-RU" sz="3600" b="1">
                <a:solidFill>
                  <a:srgbClr val="0000FF"/>
                </a:solidFill>
                <a:latin typeface="Times New Roman" pitchFamily="18" charset="0"/>
                <a:cs typeface="Times New Roman" pitchFamily="18" charset="0"/>
              </a:rPr>
              <a:t>Suyob</a:t>
            </a:r>
            <a:r>
              <a:rPr lang="uz-Cyrl-UZ" altLang="ru-RU" sz="3600" b="1">
                <a:solidFill>
                  <a:schemeClr val="tx1"/>
                </a:solidFill>
                <a:latin typeface="Times New Roman" pitchFamily="18" charset="0"/>
                <a:cs typeface="Times New Roman" pitchFamily="18" charset="0"/>
              </a:rPr>
              <a:t> shahrida edi. 	</a:t>
            </a:r>
            <a:endParaRPr lang="ru-RU" altLang="ru-RU" sz="3600" b="1">
              <a:solidFill>
                <a:schemeClr val="tx1"/>
              </a:solidFill>
              <a:latin typeface="Times New Roman" pitchFamily="18" charset="0"/>
              <a:cs typeface="Times New Roman" pitchFamily="18" charset="0"/>
            </a:endParaRPr>
          </a:p>
        </p:txBody>
      </p:sp>
      <p:sp>
        <p:nvSpPr>
          <p:cNvPr id="3" name="Скругленный прямоугольник 2"/>
          <p:cNvSpPr/>
          <p:nvPr/>
        </p:nvSpPr>
        <p:spPr>
          <a:xfrm>
            <a:off x="285750" y="219075"/>
            <a:ext cx="8607425" cy="719138"/>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a:solidFill>
                  <a:srgbClr val="7030A0"/>
                </a:solidFill>
                <a:latin typeface="Times New Roman" pitchFamily="18" charset="0"/>
                <a:cs typeface="Times New Roman" pitchFamily="18" charset="0"/>
              </a:rPr>
              <a:t>G’arbiy</a:t>
            </a:r>
            <a:r>
              <a:rPr lang="en-US" b="1" dirty="0">
                <a:solidFill>
                  <a:srgbClr val="7030A0"/>
                </a:solidFill>
                <a:latin typeface="Times New Roman" pitchFamily="18" charset="0"/>
                <a:cs typeface="Times New Roman" pitchFamily="18" charset="0"/>
              </a:rPr>
              <a:t> Turk </a:t>
            </a:r>
            <a:r>
              <a:rPr lang="en-US" b="1" dirty="0" err="1">
                <a:solidFill>
                  <a:srgbClr val="7030A0"/>
                </a:solidFill>
                <a:latin typeface="Times New Roman" pitchFamily="18" charset="0"/>
                <a:cs typeface="Times New Roman" pitchFamily="18" charset="0"/>
              </a:rPr>
              <a:t>hoqonligi</a:t>
            </a:r>
            <a:endParaRPr lang="ru-RU" b="1" dirty="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30723" name="Прямоугольник 1"/>
          <p:cNvSpPr>
            <a:spLocks noChangeArrowheads="1"/>
          </p:cNvSpPr>
          <p:nvPr/>
        </p:nvSpPr>
        <p:spPr bwMode="auto">
          <a:xfrm>
            <a:off x="214313" y="1196975"/>
            <a:ext cx="87503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2600" b="1">
                <a:solidFill>
                  <a:schemeClr val="tx1"/>
                </a:solidFill>
                <a:latin typeface="Times New Roman" pitchFamily="18" charset="0"/>
                <a:cs typeface="Times New Roman" pitchFamily="18" charset="0"/>
              </a:rPr>
              <a:t>	Hoqon </a:t>
            </a:r>
            <a:r>
              <a:rPr lang="en-US" altLang="ru-RU" sz="2600" b="1">
                <a:solidFill>
                  <a:srgbClr val="0000FF"/>
                </a:solidFill>
                <a:latin typeface="Times New Roman" pitchFamily="18" charset="0"/>
                <a:cs typeface="Times New Roman" pitchFamily="18" charset="0"/>
              </a:rPr>
              <a:t>Sheguy </a:t>
            </a:r>
            <a:r>
              <a:rPr lang="en-US" altLang="ru-RU" sz="2600" b="1">
                <a:solidFill>
                  <a:schemeClr val="tx1"/>
                </a:solidFill>
                <a:latin typeface="Times New Roman" pitchFamily="18" charset="0"/>
                <a:cs typeface="Times New Roman" pitchFamily="18" charset="0"/>
              </a:rPr>
              <a:t>vafotidan keyin (</a:t>
            </a:r>
            <a:r>
              <a:rPr lang="en-US" altLang="ru-RU" sz="2600" b="1">
                <a:solidFill>
                  <a:srgbClr val="0000FF"/>
                </a:solidFill>
                <a:latin typeface="Times New Roman" pitchFamily="18" charset="0"/>
                <a:cs typeface="Times New Roman" pitchFamily="18" charset="0"/>
              </a:rPr>
              <a:t>618</a:t>
            </a:r>
            <a:r>
              <a:rPr lang="en-US" altLang="ru-RU" sz="2600" b="1">
                <a:solidFill>
                  <a:schemeClr val="tx1"/>
                </a:solidFill>
                <a:latin typeface="Times New Roman" pitchFamily="18" charset="0"/>
                <a:cs typeface="Times New Roman" pitchFamily="18" charset="0"/>
              </a:rPr>
              <a:t> y.) hokimiyatga kelgan Hoqon </a:t>
            </a:r>
            <a:r>
              <a:rPr lang="en-US" altLang="ru-RU" sz="2600" b="1">
                <a:solidFill>
                  <a:srgbClr val="0000FF"/>
                </a:solidFill>
                <a:latin typeface="Times New Roman" pitchFamily="18" charset="0"/>
                <a:cs typeface="Times New Roman" pitchFamily="18" charset="0"/>
              </a:rPr>
              <a:t>To‘ng yabg‘u (To‘n shoh</a:t>
            </a:r>
            <a:r>
              <a:rPr lang="en-US" altLang="ru-RU" sz="2600" b="1">
                <a:solidFill>
                  <a:schemeClr val="tx1"/>
                </a:solidFill>
                <a:latin typeface="Times New Roman" pitchFamily="18" charset="0"/>
                <a:cs typeface="Times New Roman" pitchFamily="18" charset="0"/>
              </a:rPr>
              <a:t>) davrida G‘arbiy hoqonlik yana kuchayadi. Uning chegaralari </a:t>
            </a:r>
            <a:r>
              <a:rPr lang="en-US" altLang="ru-RU" sz="2600" b="1">
                <a:solidFill>
                  <a:srgbClr val="0000FF"/>
                </a:solidFill>
                <a:latin typeface="Times New Roman" pitchFamily="18" charset="0"/>
                <a:cs typeface="Times New Roman" pitchFamily="18" charset="0"/>
              </a:rPr>
              <a:t>Oltoydan to Hind daryosi bo‘yigacha </a:t>
            </a:r>
            <a:r>
              <a:rPr lang="en-US" altLang="ru-RU" sz="2600" b="1">
                <a:solidFill>
                  <a:schemeClr val="tx1"/>
                </a:solidFill>
                <a:latin typeface="Times New Roman" pitchFamily="18" charset="0"/>
                <a:cs typeface="Times New Roman" pitchFamily="18" charset="0"/>
              </a:rPr>
              <a:t>cho‘zilib ketdi. Uning qo‘lidagi ulkan hokimiyatni </a:t>
            </a:r>
            <a:r>
              <a:rPr lang="en-US" altLang="ru-RU" sz="2600" b="1">
                <a:solidFill>
                  <a:srgbClr val="0000FF"/>
                </a:solidFill>
                <a:latin typeface="Times New Roman" pitchFamily="18" charset="0"/>
                <a:cs typeface="Times New Roman" pitchFamily="18" charset="0"/>
              </a:rPr>
              <a:t>boshqaruv tartiblari </a:t>
            </a:r>
            <a:r>
              <a:rPr lang="en-US" altLang="ru-RU" sz="2600" b="1">
                <a:solidFill>
                  <a:schemeClr val="tx1"/>
                </a:solidFill>
                <a:latin typeface="Times New Roman" pitchFamily="18" charset="0"/>
                <a:cs typeface="Times New Roman" pitchFamily="18" charset="0"/>
              </a:rPr>
              <a:t>isloh etildi. </a:t>
            </a:r>
            <a:r>
              <a:rPr lang="en-US" altLang="ru-RU" sz="2600" b="1" i="1" u="sng">
                <a:solidFill>
                  <a:srgbClr val="0000FF"/>
                </a:solidFill>
                <a:latin typeface="Times New Roman" pitchFamily="18" charset="0"/>
                <a:cs typeface="Times New Roman" pitchFamily="18" charset="0"/>
              </a:rPr>
              <a:t>Mahalliy sulolalar hokimlari bilan bevosita bog‘lanish, ularning ustidan nazoratni kuchaytirish maqsadida mahalliy hukmdorlarga “yabg‘u” unvonlari beriladi. </a:t>
            </a:r>
            <a:r>
              <a:rPr lang="en-US" altLang="ru-RU" sz="2600" b="1">
                <a:solidFill>
                  <a:schemeClr val="tx1"/>
                </a:solidFill>
                <a:latin typeface="Times New Roman" pitchFamily="18" charset="0"/>
                <a:cs typeface="Times New Roman" pitchFamily="18" charset="0"/>
              </a:rPr>
              <a:t>Ular o‘z vaqtida hoqonning noiblariga aylanadilar. Turkiylar “</a:t>
            </a:r>
            <a:r>
              <a:rPr lang="en-US" altLang="ru-RU" sz="2600" b="1">
                <a:solidFill>
                  <a:srgbClr val="0000FF"/>
                </a:solidFill>
                <a:latin typeface="Times New Roman" pitchFamily="18" charset="0"/>
                <a:cs typeface="Times New Roman" pitchFamily="18" charset="0"/>
              </a:rPr>
              <a:t>Tudunlar</a:t>
            </a:r>
            <a:r>
              <a:rPr lang="en-US" altLang="ru-RU" sz="2600" b="1">
                <a:solidFill>
                  <a:schemeClr val="tx1"/>
                </a:solidFill>
                <a:latin typeface="Times New Roman" pitchFamily="18" charset="0"/>
                <a:cs typeface="Times New Roman" pitchFamily="18" charset="0"/>
              </a:rPr>
              <a:t>” deb yuritilgan o‘z vakillarini yarim mustaqil hokimliklarga yuborib, </a:t>
            </a:r>
            <a:r>
              <a:rPr lang="en-US" altLang="ru-RU" sz="2600" b="1" i="1" u="sng">
                <a:solidFill>
                  <a:srgbClr val="0000FF"/>
                </a:solidFill>
                <a:latin typeface="Times New Roman" pitchFamily="18" charset="0"/>
                <a:cs typeface="Times New Roman" pitchFamily="18" charset="0"/>
              </a:rPr>
              <a:t>siyosiy nazorat va boj solig‘ini izga tushirish </a:t>
            </a:r>
            <a:r>
              <a:rPr lang="en-US" altLang="ru-RU" sz="2600" b="1">
                <a:solidFill>
                  <a:schemeClr val="tx1"/>
                </a:solidFill>
                <a:latin typeface="Times New Roman" pitchFamily="18" charset="0"/>
                <a:cs typeface="Times New Roman" pitchFamily="18" charset="0"/>
              </a:rPr>
              <a:t>ishlarini amalga oshirdilar. </a:t>
            </a:r>
            <a:endParaRPr lang="ru-RU" altLang="ru-RU" sz="2600">
              <a:solidFill>
                <a:schemeClr val="tx1"/>
              </a:solidFill>
              <a:latin typeface="Times New Roman" pitchFamily="18" charset="0"/>
              <a:cs typeface="Times New Roman" pitchFamily="18" charset="0"/>
            </a:endParaRPr>
          </a:p>
        </p:txBody>
      </p:sp>
      <p:sp>
        <p:nvSpPr>
          <p:cNvPr id="3" name="Скругленный прямоугольник 2"/>
          <p:cNvSpPr/>
          <p:nvPr/>
        </p:nvSpPr>
        <p:spPr>
          <a:xfrm>
            <a:off x="285750" y="188913"/>
            <a:ext cx="8607425" cy="719137"/>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a:solidFill>
                  <a:srgbClr val="7030A0"/>
                </a:solidFill>
                <a:latin typeface="Times New Roman" pitchFamily="18" charset="0"/>
                <a:cs typeface="Times New Roman" pitchFamily="18" charset="0"/>
              </a:rPr>
              <a:t>G’arbiy</a:t>
            </a:r>
            <a:r>
              <a:rPr lang="en-US" b="1" dirty="0">
                <a:solidFill>
                  <a:srgbClr val="7030A0"/>
                </a:solidFill>
                <a:latin typeface="Times New Roman" pitchFamily="18" charset="0"/>
                <a:cs typeface="Times New Roman" pitchFamily="18" charset="0"/>
              </a:rPr>
              <a:t> Turk </a:t>
            </a:r>
            <a:r>
              <a:rPr lang="en-US" b="1" dirty="0" err="1">
                <a:solidFill>
                  <a:srgbClr val="7030A0"/>
                </a:solidFill>
                <a:latin typeface="Times New Roman" pitchFamily="18" charset="0"/>
                <a:cs typeface="Times New Roman" pitchFamily="18" charset="0"/>
              </a:rPr>
              <a:t>hoqonligi</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boshqaruv</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tizimi</a:t>
            </a:r>
            <a:endParaRPr lang="en-US" b="1" dirty="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31747" name="Прямоугольник 1"/>
          <p:cNvSpPr>
            <a:spLocks noChangeArrowheads="1"/>
          </p:cNvSpPr>
          <p:nvPr/>
        </p:nvSpPr>
        <p:spPr bwMode="auto">
          <a:xfrm>
            <a:off x="185738" y="404813"/>
            <a:ext cx="8750300" cy="60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2600" b="1">
                <a:solidFill>
                  <a:schemeClr val="tx1"/>
                </a:solidFill>
                <a:latin typeface="Times New Roman" pitchFamily="18" charset="0"/>
                <a:cs typeface="Times New Roman" pitchFamily="18" charset="0"/>
              </a:rPr>
              <a:t>	Butun saltanat ustidan oliy hukmronlikni </a:t>
            </a:r>
            <a:r>
              <a:rPr lang="en-US" altLang="ru-RU" sz="2600" b="1">
                <a:solidFill>
                  <a:srgbClr val="0000FF"/>
                </a:solidFill>
                <a:latin typeface="Times New Roman" pitchFamily="18" charset="0"/>
                <a:cs typeface="Times New Roman" pitchFamily="18" charset="0"/>
              </a:rPr>
              <a:t>hoqon</a:t>
            </a:r>
            <a:r>
              <a:rPr lang="en-US" altLang="ru-RU" sz="2600" b="1">
                <a:solidFill>
                  <a:schemeClr val="tx1"/>
                </a:solidFill>
                <a:latin typeface="Times New Roman" pitchFamily="18" charset="0"/>
                <a:cs typeface="Times New Roman" pitchFamily="18" charset="0"/>
              </a:rPr>
              <a:t> olib borgan. Bu lavozim </a:t>
            </a:r>
            <a:r>
              <a:rPr lang="en-US" altLang="ru-RU" sz="2600" b="1">
                <a:solidFill>
                  <a:srgbClr val="0000FF"/>
                </a:solidFill>
                <a:latin typeface="Times New Roman" pitchFamily="18" charset="0"/>
                <a:cs typeface="Times New Roman" pitchFamily="18" charset="0"/>
              </a:rPr>
              <a:t>merosiy</a:t>
            </a:r>
            <a:r>
              <a:rPr lang="en-US" altLang="ru-RU" sz="2600" b="1">
                <a:solidFill>
                  <a:schemeClr val="tx1"/>
                </a:solidFill>
                <a:latin typeface="Times New Roman" pitchFamily="18" charset="0"/>
                <a:cs typeface="Times New Roman" pitchFamily="18" charset="0"/>
              </a:rPr>
              <a:t> bo‘lgan. Hoqondan keyingi shaxs </a:t>
            </a:r>
            <a:r>
              <a:rPr lang="en-US" altLang="ru-RU" sz="2600" b="1">
                <a:solidFill>
                  <a:srgbClr val="0000FF"/>
                </a:solidFill>
                <a:latin typeface="Times New Roman" pitchFamily="18" charset="0"/>
                <a:cs typeface="Times New Roman" pitchFamily="18" charset="0"/>
              </a:rPr>
              <a:t>Yabg‘u</a:t>
            </a:r>
            <a:r>
              <a:rPr lang="en-US" altLang="ru-RU" sz="2600" b="1">
                <a:solidFill>
                  <a:schemeClr val="tx1"/>
                </a:solidFill>
                <a:latin typeface="Times New Roman" pitchFamily="18" charset="0"/>
                <a:cs typeface="Times New Roman" pitchFamily="18" charset="0"/>
              </a:rPr>
              <a:t> (bahodir) davlatdagi </a:t>
            </a:r>
            <a:r>
              <a:rPr lang="en-US" altLang="ru-RU" sz="2600" b="1">
                <a:solidFill>
                  <a:srgbClr val="0000FF"/>
                </a:solidFill>
                <a:latin typeface="Times New Roman" pitchFamily="18" charset="0"/>
                <a:cs typeface="Times New Roman" pitchFamily="18" charset="0"/>
              </a:rPr>
              <a:t>birinchi amaldor (vazir</a:t>
            </a:r>
            <a:r>
              <a:rPr lang="en-US" altLang="ru-RU" sz="2600" b="1">
                <a:solidFill>
                  <a:schemeClr val="tx1"/>
                </a:solidFill>
                <a:latin typeface="Times New Roman" pitchFamily="18" charset="0"/>
                <a:cs typeface="Times New Roman" pitchFamily="18" charset="0"/>
              </a:rPr>
              <a:t>) vazifasida bo‘lgan. (Masalan Istemi yabg‘u). Ammo yabg‘u taxtga </a:t>
            </a:r>
            <a:r>
              <a:rPr lang="en-US" altLang="ru-RU" sz="2600" b="1">
                <a:solidFill>
                  <a:srgbClr val="0000FF"/>
                </a:solidFill>
                <a:latin typeface="Times New Roman" pitchFamily="18" charset="0"/>
                <a:cs typeface="Times New Roman" pitchFamily="18" charset="0"/>
              </a:rPr>
              <a:t>merosxo‘rlik</a:t>
            </a:r>
            <a:r>
              <a:rPr lang="en-US" altLang="ru-RU" sz="2600" b="1">
                <a:solidFill>
                  <a:schemeClr val="tx1"/>
                </a:solidFill>
                <a:latin typeface="Times New Roman" pitchFamily="18" charset="0"/>
                <a:cs typeface="Times New Roman" pitchFamily="18" charset="0"/>
              </a:rPr>
              <a:t> qila olmas edi. Taxt merosxo‘ri </a:t>
            </a:r>
            <a:r>
              <a:rPr lang="en-US" altLang="ru-RU" sz="2600" b="1">
                <a:solidFill>
                  <a:srgbClr val="0000FF"/>
                </a:solidFill>
                <a:latin typeface="Times New Roman" pitchFamily="18" charset="0"/>
                <a:cs typeface="Times New Roman" pitchFamily="18" charset="0"/>
              </a:rPr>
              <a:t>tegin</a:t>
            </a:r>
            <a:r>
              <a:rPr lang="en-US" altLang="ru-RU" sz="2600" b="1">
                <a:solidFill>
                  <a:schemeClr val="tx1"/>
                </a:solidFill>
                <a:latin typeface="Times New Roman" pitchFamily="18" charset="0"/>
                <a:cs typeface="Times New Roman" pitchFamily="18" charset="0"/>
              </a:rPr>
              <a:t> (</a:t>
            </a:r>
            <a:r>
              <a:rPr lang="en-US" altLang="ru-RU" sz="2600" b="1">
                <a:solidFill>
                  <a:srgbClr val="0000FF"/>
                </a:solidFill>
                <a:latin typeface="Times New Roman" pitchFamily="18" charset="0"/>
                <a:cs typeface="Times New Roman" pitchFamily="18" charset="0"/>
              </a:rPr>
              <a:t>shahzoda</a:t>
            </a:r>
            <a:r>
              <a:rPr lang="en-US" altLang="ru-RU" sz="2600" b="1">
                <a:solidFill>
                  <a:schemeClr val="tx1"/>
                </a:solidFill>
                <a:latin typeface="Times New Roman" pitchFamily="18" charset="0"/>
                <a:cs typeface="Times New Roman" pitchFamily="18" charset="0"/>
              </a:rPr>
              <a:t>) deb yuritilgan. Tegin taxtga da’vogar shaxs bo‘lgan. Shod unvoni </a:t>
            </a:r>
            <a:r>
              <a:rPr lang="en-US" altLang="ru-RU" sz="2600" b="1">
                <a:solidFill>
                  <a:srgbClr val="0000FF"/>
                </a:solidFill>
                <a:latin typeface="Times New Roman" pitchFamily="18" charset="0"/>
                <a:cs typeface="Times New Roman" pitchFamily="18" charset="0"/>
              </a:rPr>
              <a:t>tuman va viloyat hokimligidagi </a:t>
            </a:r>
            <a:r>
              <a:rPr lang="en-US" altLang="ru-RU" sz="2600" b="1">
                <a:solidFill>
                  <a:schemeClr val="tx1"/>
                </a:solidFill>
                <a:latin typeface="Times New Roman" pitchFamily="18" charset="0"/>
                <a:cs typeface="Times New Roman" pitchFamily="18" charset="0"/>
              </a:rPr>
              <a:t>shahzodalarga berilgan. Shahzodalar bilan </a:t>
            </a:r>
            <a:r>
              <a:rPr lang="en-US" altLang="ru-RU" sz="2600" b="1">
                <a:solidFill>
                  <a:srgbClr val="0000FF"/>
                </a:solidFill>
                <a:latin typeface="Times New Roman" pitchFamily="18" charset="0"/>
                <a:cs typeface="Times New Roman" pitchFamily="18" charset="0"/>
              </a:rPr>
              <a:t>qondosh</a:t>
            </a:r>
            <a:r>
              <a:rPr lang="en-US" altLang="ru-RU" sz="2600" b="1">
                <a:solidFill>
                  <a:schemeClr val="tx1"/>
                </a:solidFill>
                <a:latin typeface="Times New Roman" pitchFamily="18" charset="0"/>
                <a:cs typeface="Times New Roman" pitchFamily="18" charset="0"/>
              </a:rPr>
              <a:t> bo‘lmasa, unday odamga shod unvoni berilmagan. Xitoy manbalarining birida shunday deyiladi:	</a:t>
            </a:r>
          </a:p>
          <a:p>
            <a:pPr algn="just" eaLnBrk="1" hangingPunct="1">
              <a:spcBef>
                <a:spcPct val="0"/>
              </a:spcBef>
              <a:buClrTx/>
              <a:buSzTx/>
              <a:buFontTx/>
              <a:buNone/>
            </a:pPr>
            <a:r>
              <a:rPr lang="en-US" altLang="ru-RU" sz="2600" b="1">
                <a:solidFill>
                  <a:schemeClr val="tx1"/>
                </a:solidFill>
                <a:latin typeface="Times New Roman" pitchFamily="18" charset="0"/>
                <a:cs typeface="Times New Roman" pitchFamily="18" charset="0"/>
              </a:rPr>
              <a:t>	</a:t>
            </a:r>
            <a:r>
              <a:rPr lang="en-US" altLang="ru-RU" sz="2600" b="1" i="1" u="sng">
                <a:solidFill>
                  <a:srgbClr val="0000FF"/>
                </a:solidFill>
                <a:latin typeface="Times New Roman" pitchFamily="18" charset="0"/>
                <a:cs typeface="Times New Roman" pitchFamily="18" charset="0"/>
              </a:rPr>
              <a:t>“Oliy martabalar orasida eng ulug‘i Shexu (Jabg‘u, Yabg‘u), keyin Dele (Tegin), uchinchisi esa Silifa, to‘rtinchisi Tumaofa, (qolgan) kichiqroq darajasidagi mansablarda 20 kishi band; ularning hammalari mansablari merosiydir... qo‘riqchilarni esa Fuli (ya’ni bo‘ri) deb ataydilar”.</a:t>
            </a:r>
            <a:endParaRPr lang="ru-RU" altLang="ru-RU" sz="2600" i="1" u="sng">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32771" name="Прямоугольник 1"/>
          <p:cNvSpPr>
            <a:spLocks noChangeArrowheads="1"/>
          </p:cNvSpPr>
          <p:nvPr/>
        </p:nvSpPr>
        <p:spPr bwMode="auto">
          <a:xfrm>
            <a:off x="185738" y="404813"/>
            <a:ext cx="87503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4000" b="1">
                <a:solidFill>
                  <a:schemeClr val="tx1"/>
                </a:solidFill>
                <a:latin typeface="Times New Roman" pitchFamily="18" charset="0"/>
                <a:cs typeface="Times New Roman" pitchFamily="18" charset="0"/>
              </a:rPr>
              <a:t>	G‘arbiy  Turk  xoqonligida  </a:t>
            </a:r>
            <a:r>
              <a:rPr lang="en-US" altLang="ru-RU" sz="4000" b="1">
                <a:solidFill>
                  <a:srgbClr val="0000FF"/>
                </a:solidFill>
                <a:latin typeface="Times New Roman" pitchFamily="18" charset="0"/>
                <a:cs typeface="Times New Roman" pitchFamily="18" charset="0"/>
              </a:rPr>
              <a:t>markazlashgan  davlat  bo‘lmagan</a:t>
            </a:r>
            <a:r>
              <a:rPr lang="en-US" altLang="ru-RU" sz="4000" b="1">
                <a:solidFill>
                  <a:schemeClr val="tx1"/>
                </a:solidFill>
                <a:latin typeface="Times New Roman" pitchFamily="18" charset="0"/>
                <a:cs typeface="Times New Roman" pitchFamily="18" charset="0"/>
              </a:rPr>
              <a:t>.  U o‘nlab  turkiy  qabilalardan  tashkil  topgan  </a:t>
            </a:r>
            <a:r>
              <a:rPr lang="en-US" altLang="ru-RU" sz="4000" b="1">
                <a:solidFill>
                  <a:srgbClr val="0000FF"/>
                </a:solidFill>
                <a:latin typeface="Times New Roman" pitchFamily="18" charset="0"/>
                <a:cs typeface="Times New Roman" pitchFamily="18" charset="0"/>
              </a:rPr>
              <a:t>uyushma-ittifoq</a:t>
            </a:r>
            <a:r>
              <a:rPr lang="en-US" altLang="ru-RU" sz="4000" b="1">
                <a:solidFill>
                  <a:schemeClr val="tx1"/>
                </a:solidFill>
                <a:latin typeface="Times New Roman" pitchFamily="18" charset="0"/>
                <a:cs typeface="Times New Roman" pitchFamily="18" charset="0"/>
              </a:rPr>
              <a:t>  bo‘lib, ularning har qaysisini alohida </a:t>
            </a:r>
            <a:r>
              <a:rPr lang="en-US" altLang="ru-RU" sz="4000" b="1">
                <a:solidFill>
                  <a:srgbClr val="0000FF"/>
                </a:solidFill>
                <a:latin typeface="Times New Roman" pitchFamily="18" charset="0"/>
                <a:cs typeface="Times New Roman" pitchFamily="18" charset="0"/>
              </a:rPr>
              <a:t>xonlar</a:t>
            </a:r>
            <a:r>
              <a:rPr lang="en-US" altLang="ru-RU" sz="4000" b="1">
                <a:solidFill>
                  <a:schemeClr val="tx1"/>
                </a:solidFill>
                <a:latin typeface="Times New Roman" pitchFamily="18" charset="0"/>
                <a:cs typeface="Times New Roman" pitchFamily="18" charset="0"/>
              </a:rPr>
              <a:t> idora qilganlar. Bu mulklarning o‘z  </a:t>
            </a:r>
            <a:r>
              <a:rPr lang="en-US" altLang="ru-RU" sz="4000" b="1">
                <a:solidFill>
                  <a:srgbClr val="0000FF"/>
                </a:solidFill>
                <a:latin typeface="Times New Roman" pitchFamily="18" charset="0"/>
                <a:cs typeface="Times New Roman" pitchFamily="18" charset="0"/>
              </a:rPr>
              <a:t>podshochalari</a:t>
            </a:r>
            <a:r>
              <a:rPr lang="en-US" altLang="ru-RU" sz="4000" b="1">
                <a:solidFill>
                  <a:schemeClr val="tx1"/>
                </a:solidFill>
                <a:latin typeface="Times New Roman" pitchFamily="18" charset="0"/>
                <a:cs typeface="Times New Roman" pitchFamily="18" charset="0"/>
              </a:rPr>
              <a:t>  bor  edi.  Ularning  nomlari  har  vohada  </a:t>
            </a:r>
            <a:r>
              <a:rPr lang="en-US" altLang="ru-RU" sz="4000" b="1">
                <a:solidFill>
                  <a:srgbClr val="0000FF"/>
                </a:solidFill>
                <a:latin typeface="Times New Roman" pitchFamily="18" charset="0"/>
                <a:cs typeface="Times New Roman" pitchFamily="18" charset="0"/>
              </a:rPr>
              <a:t>har  xil </a:t>
            </a:r>
            <a:r>
              <a:rPr lang="en-US" altLang="ru-RU" sz="4000" b="1">
                <a:solidFill>
                  <a:schemeClr val="tx1"/>
                </a:solidFill>
                <a:latin typeface="Times New Roman" pitchFamily="18" charset="0"/>
                <a:cs typeface="Times New Roman" pitchFamily="18" charset="0"/>
              </a:rPr>
              <a:t>bo‘lgan.</a:t>
            </a:r>
            <a:endParaRPr lang="ru-RU" altLang="ru-RU" sz="4000" i="1" u="sng">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33795" name="Прямоугольник 1"/>
          <p:cNvSpPr>
            <a:spLocks noChangeArrowheads="1"/>
          </p:cNvSpPr>
          <p:nvPr/>
        </p:nvSpPr>
        <p:spPr bwMode="auto">
          <a:xfrm>
            <a:off x="185738" y="404813"/>
            <a:ext cx="8750300" cy="618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0"/>
              </a:spcBef>
              <a:buClrTx/>
              <a:buSzTx/>
              <a:buFontTx/>
              <a:buNone/>
            </a:pPr>
            <a:r>
              <a:rPr lang="en-US" altLang="ru-RU" sz="3600" b="1">
                <a:solidFill>
                  <a:srgbClr val="0000FF"/>
                </a:solidFill>
                <a:latin typeface="Times New Roman" pitchFamily="18" charset="0"/>
                <a:cs typeface="Times New Roman" pitchFamily="18" charset="0"/>
              </a:rPr>
              <a:t>Jumladan</a:t>
            </a:r>
            <a:r>
              <a:rPr lang="en-US" altLang="ru-RU" sz="3600" b="1">
                <a:solidFill>
                  <a:schemeClr val="tx1"/>
                </a:solidFill>
                <a:latin typeface="Times New Roman" pitchFamily="18" charset="0"/>
                <a:cs typeface="Times New Roman" pitchFamily="18" charset="0"/>
              </a:rPr>
              <a:t>,  </a:t>
            </a:r>
          </a:p>
          <a:p>
            <a:pPr eaLnBrk="1" hangingPunct="1">
              <a:spcBef>
                <a:spcPct val="0"/>
              </a:spcBef>
              <a:buClrTx/>
              <a:buSzTx/>
              <a:buFontTx/>
              <a:buNone/>
            </a:pPr>
            <a:r>
              <a:rPr lang="en-US" altLang="ru-RU" sz="3600" b="1">
                <a:solidFill>
                  <a:schemeClr val="tx1"/>
                </a:solidFill>
                <a:latin typeface="Times New Roman" pitchFamily="18" charset="0"/>
                <a:cs typeface="Times New Roman" pitchFamily="18" charset="0"/>
              </a:rPr>
              <a:t>Buxoroda —  </a:t>
            </a:r>
            <a:r>
              <a:rPr lang="en-US" altLang="ru-RU" sz="3600" b="1">
                <a:solidFill>
                  <a:srgbClr val="0000FF"/>
                </a:solidFill>
                <a:latin typeface="Times New Roman" pitchFamily="18" charset="0"/>
                <a:cs typeface="Times New Roman" pitchFamily="18" charset="0"/>
              </a:rPr>
              <a:t>buxorxudotlar</a:t>
            </a:r>
            <a:r>
              <a:rPr lang="en-US" altLang="ru-RU" sz="3600" b="1">
                <a:solidFill>
                  <a:schemeClr val="tx1"/>
                </a:solidFill>
                <a:latin typeface="Times New Roman" pitchFamily="18" charset="0"/>
                <a:cs typeface="Times New Roman" pitchFamily="18" charset="0"/>
              </a:rPr>
              <a:t>,  Chog‘aniyonda — </a:t>
            </a:r>
            <a:r>
              <a:rPr lang="en-US" altLang="ru-RU" sz="3600" b="1">
                <a:solidFill>
                  <a:srgbClr val="0000FF"/>
                </a:solidFill>
                <a:latin typeface="Times New Roman" pitchFamily="18" charset="0"/>
                <a:cs typeface="Times New Roman" pitchFamily="18" charset="0"/>
              </a:rPr>
              <a:t>chog‘anxudolar</a:t>
            </a:r>
            <a:r>
              <a:rPr lang="en-US" altLang="ru-RU" sz="3600" b="1">
                <a:solidFill>
                  <a:schemeClr val="tx1"/>
                </a:solidFill>
                <a:latin typeface="Times New Roman" pitchFamily="18" charset="0"/>
                <a:cs typeface="Times New Roman" pitchFamily="18" charset="0"/>
              </a:rPr>
              <a:t>,  Dabusiyada  — </a:t>
            </a:r>
            <a:r>
              <a:rPr lang="en-US" altLang="ru-RU" sz="3600" b="1">
                <a:solidFill>
                  <a:srgbClr val="0000FF"/>
                </a:solidFill>
                <a:latin typeface="Times New Roman" pitchFamily="18" charset="0"/>
                <a:cs typeface="Times New Roman" pitchFamily="18" charset="0"/>
              </a:rPr>
              <a:t>dabusshohlar</a:t>
            </a:r>
            <a:r>
              <a:rPr lang="en-US" altLang="ru-RU" sz="3600" b="1">
                <a:solidFill>
                  <a:schemeClr val="tx1"/>
                </a:solidFill>
                <a:latin typeface="Times New Roman" pitchFamily="18" charset="0"/>
                <a:cs typeface="Times New Roman" pitchFamily="18" charset="0"/>
              </a:rPr>
              <a:t>,  </a:t>
            </a:r>
          </a:p>
          <a:p>
            <a:pPr eaLnBrk="1" hangingPunct="1">
              <a:spcBef>
                <a:spcPct val="0"/>
              </a:spcBef>
              <a:buClrTx/>
              <a:buSzTx/>
              <a:buFontTx/>
              <a:buNone/>
            </a:pPr>
            <a:r>
              <a:rPr lang="en-US" altLang="ru-RU" sz="3600" b="1">
                <a:solidFill>
                  <a:schemeClr val="tx1"/>
                </a:solidFill>
                <a:latin typeface="Times New Roman" pitchFamily="18" charset="0"/>
                <a:cs typeface="Times New Roman" pitchFamily="18" charset="0"/>
              </a:rPr>
              <a:t>Vardanzida  — </a:t>
            </a:r>
            <a:r>
              <a:rPr lang="en-US" altLang="ru-RU" sz="3600" b="1">
                <a:solidFill>
                  <a:srgbClr val="0000FF"/>
                </a:solidFill>
                <a:latin typeface="Times New Roman" pitchFamily="18" charset="0"/>
                <a:cs typeface="Times New Roman" pitchFamily="18" charset="0"/>
              </a:rPr>
              <a:t>vardonxudotar</a:t>
            </a:r>
            <a:r>
              <a:rPr lang="en-US" altLang="ru-RU" sz="3600" b="1">
                <a:solidFill>
                  <a:schemeClr val="tx1"/>
                </a:solidFill>
                <a:latin typeface="Times New Roman" pitchFamily="18" charset="0"/>
                <a:cs typeface="Times New Roman" pitchFamily="18" charset="0"/>
              </a:rPr>
              <a:t>, </a:t>
            </a:r>
          </a:p>
          <a:p>
            <a:pPr eaLnBrk="1" hangingPunct="1">
              <a:spcBef>
                <a:spcPct val="0"/>
              </a:spcBef>
              <a:buClrTx/>
              <a:buSzTx/>
              <a:buFontTx/>
              <a:buNone/>
            </a:pPr>
            <a:r>
              <a:rPr lang="en-US" altLang="ru-RU" sz="3600" b="1">
                <a:solidFill>
                  <a:schemeClr val="tx1"/>
                </a:solidFill>
                <a:latin typeface="Times New Roman" pitchFamily="18" charset="0"/>
                <a:cs typeface="Times New Roman" pitchFamily="18" charset="0"/>
              </a:rPr>
              <a:t>Toshk</a:t>
            </a:r>
            <a:r>
              <a:rPr lang="ru-RU" altLang="ru-RU" sz="3600" b="1">
                <a:solidFill>
                  <a:schemeClr val="tx1"/>
                </a:solidFill>
                <a:latin typeface="Times New Roman" pitchFamily="18" charset="0"/>
                <a:cs typeface="Times New Roman" pitchFamily="18" charset="0"/>
              </a:rPr>
              <a:t>е</a:t>
            </a:r>
            <a:r>
              <a:rPr lang="en-US" altLang="ru-RU" sz="3600" b="1">
                <a:solidFill>
                  <a:schemeClr val="tx1"/>
                </a:solidFill>
                <a:latin typeface="Times New Roman" pitchFamily="18" charset="0"/>
                <a:cs typeface="Times New Roman" pitchFamily="18" charset="0"/>
              </a:rPr>
              <a:t>ntda —</a:t>
            </a:r>
            <a:r>
              <a:rPr lang="en-US" altLang="ru-RU" sz="3600" b="1">
                <a:solidFill>
                  <a:srgbClr val="0000FF"/>
                </a:solidFill>
                <a:latin typeface="Times New Roman" pitchFamily="18" charset="0"/>
                <a:cs typeface="Times New Roman" pitchFamily="18" charset="0"/>
              </a:rPr>
              <a:t>tudunlar</a:t>
            </a:r>
            <a:r>
              <a:rPr lang="en-US" altLang="ru-RU" sz="3600" b="1">
                <a:solidFill>
                  <a:schemeClr val="tx1"/>
                </a:solidFill>
                <a:latin typeface="Times New Roman" pitchFamily="18" charset="0"/>
                <a:cs typeface="Times New Roman" pitchFamily="18" charset="0"/>
              </a:rPr>
              <a:t>, </a:t>
            </a:r>
          </a:p>
          <a:p>
            <a:pPr eaLnBrk="1" hangingPunct="1">
              <a:spcBef>
                <a:spcPct val="0"/>
              </a:spcBef>
              <a:buClrTx/>
              <a:buSzTx/>
              <a:buFontTx/>
              <a:buNone/>
            </a:pPr>
            <a:r>
              <a:rPr lang="en-US" altLang="ru-RU" sz="3600" b="1">
                <a:solidFill>
                  <a:schemeClr val="tx1"/>
                </a:solidFill>
                <a:latin typeface="Times New Roman" pitchFamily="18" charset="0"/>
                <a:cs typeface="Times New Roman" pitchFamily="18" charset="0"/>
              </a:rPr>
              <a:t>Samarqand va Farg‘onada — </a:t>
            </a:r>
            <a:r>
              <a:rPr lang="en-US" altLang="ru-RU" sz="3600" b="1">
                <a:solidFill>
                  <a:srgbClr val="0000FF"/>
                </a:solidFill>
                <a:latin typeface="Times New Roman" pitchFamily="18" charset="0"/>
                <a:cs typeface="Times New Roman" pitchFamily="18" charset="0"/>
              </a:rPr>
              <a:t>ixshidlar</a:t>
            </a:r>
            <a:r>
              <a:rPr lang="en-US" altLang="ru-RU" sz="3600" b="1">
                <a:solidFill>
                  <a:schemeClr val="tx1"/>
                </a:solidFill>
                <a:latin typeface="Times New Roman" pitchFamily="18" charset="0"/>
                <a:cs typeface="Times New Roman" pitchFamily="18" charset="0"/>
              </a:rPr>
              <a:t>, Osrushonada — </a:t>
            </a:r>
            <a:r>
              <a:rPr lang="en-US" altLang="ru-RU" sz="3600" b="1">
                <a:solidFill>
                  <a:srgbClr val="0000FF"/>
                </a:solidFill>
                <a:latin typeface="Times New Roman" pitchFamily="18" charset="0"/>
                <a:cs typeface="Times New Roman" pitchFamily="18" charset="0"/>
              </a:rPr>
              <a:t>afshiniylar</a:t>
            </a:r>
            <a:r>
              <a:rPr lang="en-US" altLang="ru-RU" sz="3600" b="1">
                <a:solidFill>
                  <a:schemeClr val="tx1"/>
                </a:solidFill>
                <a:latin typeface="Times New Roman" pitchFamily="18" charset="0"/>
                <a:cs typeface="Times New Roman" pitchFamily="18" charset="0"/>
              </a:rPr>
              <a:t>, </a:t>
            </a:r>
          </a:p>
          <a:p>
            <a:pPr eaLnBrk="1" hangingPunct="1">
              <a:spcBef>
                <a:spcPct val="0"/>
              </a:spcBef>
              <a:buClrTx/>
              <a:buSzTx/>
              <a:buFontTx/>
              <a:buNone/>
            </a:pPr>
            <a:r>
              <a:rPr lang="en-US" altLang="ru-RU" sz="3600" b="1">
                <a:solidFill>
                  <a:schemeClr val="tx1"/>
                </a:solidFill>
                <a:latin typeface="Times New Roman" pitchFamily="18" charset="0"/>
                <a:cs typeface="Times New Roman" pitchFamily="18" charset="0"/>
              </a:rPr>
              <a:t>Xorazmda — </a:t>
            </a:r>
            <a:r>
              <a:rPr lang="en-US" altLang="ru-RU" sz="3600" b="1">
                <a:solidFill>
                  <a:srgbClr val="0000FF"/>
                </a:solidFill>
                <a:latin typeface="Times New Roman" pitchFamily="18" charset="0"/>
                <a:cs typeface="Times New Roman" pitchFamily="18" charset="0"/>
              </a:rPr>
              <a:t>xorazmshohlar</a:t>
            </a:r>
            <a:r>
              <a:rPr lang="en-US" altLang="ru-RU" sz="3600" b="1">
                <a:solidFill>
                  <a:schemeClr val="tx1"/>
                </a:solidFill>
                <a:latin typeface="Times New Roman" pitchFamily="18" charset="0"/>
                <a:cs typeface="Times New Roman" pitchFamily="18" charset="0"/>
              </a:rPr>
              <a:t>, </a:t>
            </a:r>
          </a:p>
          <a:p>
            <a:pPr eaLnBrk="1" hangingPunct="1">
              <a:spcBef>
                <a:spcPct val="0"/>
              </a:spcBef>
              <a:buClrTx/>
              <a:buSzTx/>
              <a:buFontTx/>
              <a:buNone/>
            </a:pPr>
            <a:r>
              <a:rPr lang="en-US" altLang="ru-RU" sz="3600" b="1">
                <a:solidFill>
                  <a:schemeClr val="tx1"/>
                </a:solidFill>
                <a:latin typeface="Times New Roman" pitchFamily="18" charset="0"/>
                <a:cs typeface="Times New Roman" pitchFamily="18" charset="0"/>
              </a:rPr>
              <a:t>Toharistonda — </a:t>
            </a:r>
            <a:r>
              <a:rPr lang="en-US" altLang="ru-RU" sz="3600" b="1">
                <a:solidFill>
                  <a:srgbClr val="0000FF"/>
                </a:solidFill>
                <a:latin typeface="Times New Roman" pitchFamily="18" charset="0"/>
                <a:cs typeface="Times New Roman" pitchFamily="18" charset="0"/>
              </a:rPr>
              <a:t>malikshohlar</a:t>
            </a:r>
            <a:r>
              <a:rPr lang="en-US" altLang="ru-RU" sz="3600" b="1">
                <a:solidFill>
                  <a:schemeClr val="tx1"/>
                </a:solidFill>
                <a:latin typeface="Times New Roman" pitchFamily="18" charset="0"/>
                <a:cs typeface="Times New Roman" pitchFamily="18" charset="0"/>
              </a:rPr>
              <a:t>, </a:t>
            </a:r>
          </a:p>
          <a:p>
            <a:pPr eaLnBrk="1" hangingPunct="1">
              <a:spcBef>
                <a:spcPct val="0"/>
              </a:spcBef>
              <a:buClrTx/>
              <a:buSzTx/>
              <a:buFontTx/>
              <a:buNone/>
            </a:pPr>
            <a:r>
              <a:rPr lang="en-US" altLang="ru-RU" sz="3600" b="1">
                <a:solidFill>
                  <a:schemeClr val="tx1"/>
                </a:solidFill>
                <a:latin typeface="Times New Roman" pitchFamily="18" charset="0"/>
                <a:cs typeface="Times New Roman" pitchFamily="18" charset="0"/>
              </a:rPr>
              <a:t>Iloqda — </a:t>
            </a:r>
            <a:r>
              <a:rPr lang="en-US" altLang="ru-RU" sz="3600" b="1">
                <a:solidFill>
                  <a:srgbClr val="0000FF"/>
                </a:solidFill>
                <a:latin typeface="Times New Roman" pitchFamily="18" charset="0"/>
                <a:cs typeface="Times New Roman" pitchFamily="18" charset="0"/>
              </a:rPr>
              <a:t>d</a:t>
            </a:r>
            <a:r>
              <a:rPr lang="ru-RU" altLang="ru-RU" sz="3600" b="1">
                <a:solidFill>
                  <a:srgbClr val="0000FF"/>
                </a:solidFill>
                <a:latin typeface="Times New Roman" pitchFamily="18" charset="0"/>
                <a:cs typeface="Times New Roman" pitchFamily="18" charset="0"/>
              </a:rPr>
              <a:t>е</a:t>
            </a:r>
            <a:r>
              <a:rPr lang="en-US" altLang="ru-RU" sz="3600" b="1">
                <a:solidFill>
                  <a:srgbClr val="0000FF"/>
                </a:solidFill>
                <a:latin typeface="Times New Roman" pitchFamily="18" charset="0"/>
                <a:cs typeface="Times New Roman" pitchFamily="18" charset="0"/>
              </a:rPr>
              <a:t>hqonlar </a:t>
            </a:r>
            <a:r>
              <a:rPr lang="en-US" altLang="ru-RU" sz="3600" b="1">
                <a:solidFill>
                  <a:schemeClr val="tx1"/>
                </a:solidFill>
                <a:latin typeface="Times New Roman" pitchFamily="18" charset="0"/>
                <a:cs typeface="Times New Roman" pitchFamily="18" charset="0"/>
              </a:rPr>
              <a:t>kabi.</a:t>
            </a:r>
            <a:endParaRPr lang="ru-RU" altLang="ru-RU" sz="3600" i="1" u="sng">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34819" name="Прямоугольник 1"/>
          <p:cNvSpPr>
            <a:spLocks noChangeArrowheads="1"/>
          </p:cNvSpPr>
          <p:nvPr/>
        </p:nvSpPr>
        <p:spPr bwMode="auto">
          <a:xfrm>
            <a:off x="125413" y="101600"/>
            <a:ext cx="87503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400" b="1">
                <a:solidFill>
                  <a:schemeClr val="tx1"/>
                </a:solidFill>
                <a:latin typeface="Times New Roman" pitchFamily="18" charset="0"/>
                <a:cs typeface="Times New Roman" pitchFamily="18" charset="0"/>
              </a:rPr>
              <a:t> «</a:t>
            </a:r>
            <a:r>
              <a:rPr lang="en-US" altLang="ru-RU" sz="3400" b="1">
                <a:solidFill>
                  <a:srgbClr val="0000FF"/>
                </a:solidFill>
                <a:latin typeface="Times New Roman" pitchFamily="18" charset="0"/>
                <a:cs typeface="Times New Roman" pitchFamily="18" charset="0"/>
              </a:rPr>
              <a:t>Tan-Shu</a:t>
            </a:r>
            <a:r>
              <a:rPr lang="en-US" altLang="ru-RU" sz="3400" b="1">
                <a:solidFill>
                  <a:schemeClr val="tx1"/>
                </a:solidFill>
                <a:latin typeface="Times New Roman" pitchFamily="18" charset="0"/>
                <a:cs typeface="Times New Roman" pitchFamily="18" charset="0"/>
              </a:rPr>
              <a:t>»  nomli  Xitoy  yilnomasi  bergan  ma’lumotlarga qaraganda  </a:t>
            </a:r>
            <a:r>
              <a:rPr lang="en-US" altLang="ru-RU" sz="3400" b="1">
                <a:solidFill>
                  <a:srgbClr val="0000FF"/>
                </a:solidFill>
                <a:latin typeface="Times New Roman" pitchFamily="18" charset="0"/>
                <a:cs typeface="Times New Roman" pitchFamily="18" charset="0"/>
              </a:rPr>
              <a:t>Zarafshon,  Qashqadaryo  va  Amudaryo  </a:t>
            </a:r>
            <a:r>
              <a:rPr lang="en-US" altLang="ru-RU" sz="3400" b="1">
                <a:solidFill>
                  <a:schemeClr val="tx1"/>
                </a:solidFill>
                <a:latin typeface="Times New Roman" pitchFamily="18" charset="0"/>
                <a:cs typeface="Times New Roman" pitchFamily="18" charset="0"/>
              </a:rPr>
              <a:t>bo‘yida  mustaqil </a:t>
            </a:r>
            <a:r>
              <a:rPr lang="en-US" altLang="ru-RU" sz="3400" b="1">
                <a:solidFill>
                  <a:srgbClr val="0000FF"/>
                </a:solidFill>
                <a:latin typeface="Times New Roman" pitchFamily="18" charset="0"/>
                <a:cs typeface="Times New Roman" pitchFamily="18" charset="0"/>
              </a:rPr>
              <a:t>9 ta</a:t>
            </a:r>
            <a:r>
              <a:rPr lang="en-US" altLang="ru-RU" sz="3400" b="1">
                <a:solidFill>
                  <a:schemeClr val="tx1"/>
                </a:solidFill>
                <a:latin typeface="Times New Roman" pitchFamily="18" charset="0"/>
                <a:cs typeface="Times New Roman" pitchFamily="18" charset="0"/>
              </a:rPr>
              <a:t> hokimlik bo‘lgan: </a:t>
            </a:r>
            <a:r>
              <a:rPr lang="en-US" altLang="ru-RU" sz="3400" b="1" i="1" u="sng">
                <a:solidFill>
                  <a:srgbClr val="0000FF"/>
                </a:solidFill>
                <a:latin typeface="Times New Roman" pitchFamily="18" charset="0"/>
                <a:cs typeface="Times New Roman" pitchFamily="18" charset="0"/>
              </a:rPr>
              <a:t>Samarqand, Maymurg‘, K</a:t>
            </a:r>
            <a:r>
              <a:rPr lang="ru-RU" altLang="ru-RU" sz="3400" b="1" i="1" u="sng">
                <a:solidFill>
                  <a:srgbClr val="0000FF"/>
                </a:solidFill>
                <a:latin typeface="Times New Roman" pitchFamily="18" charset="0"/>
                <a:cs typeface="Times New Roman" pitchFamily="18" charset="0"/>
              </a:rPr>
              <a:t>е</a:t>
            </a:r>
            <a:r>
              <a:rPr lang="en-US" altLang="ru-RU" sz="3400" b="1" i="1" u="sng">
                <a:solidFill>
                  <a:srgbClr val="0000FF"/>
                </a:solidFill>
                <a:latin typeface="Times New Roman" pitchFamily="18" charset="0"/>
                <a:cs typeface="Times New Roman" pitchFamily="18" charset="0"/>
              </a:rPr>
              <a:t>sh, Naxshob, Ishtixon, Kushoniya, Buxoro, Amul va Andxoy</a:t>
            </a:r>
            <a:r>
              <a:rPr lang="en-US" altLang="ru-RU" sz="3400" b="1">
                <a:solidFill>
                  <a:schemeClr val="tx1"/>
                </a:solidFill>
                <a:latin typeface="Times New Roman" pitchFamily="18" charset="0"/>
                <a:cs typeface="Times New Roman" pitchFamily="18" charset="0"/>
              </a:rPr>
              <a:t> shular jumlasidandir.</a:t>
            </a:r>
          </a:p>
          <a:p>
            <a:pPr algn="just" eaLnBrk="1" hangingPunct="1">
              <a:spcBef>
                <a:spcPct val="0"/>
              </a:spcBef>
              <a:buClrTx/>
              <a:buSzTx/>
              <a:buFontTx/>
              <a:buNone/>
            </a:pPr>
            <a:r>
              <a:rPr lang="en-US" altLang="ru-RU" sz="3400" b="1">
                <a:solidFill>
                  <a:schemeClr val="tx1"/>
                </a:solidFill>
                <a:latin typeface="Times New Roman" pitchFamily="18" charset="0"/>
                <a:cs typeface="Times New Roman" pitchFamily="18" charset="0"/>
              </a:rPr>
              <a:t>	Ularning  eng  kattasi  </a:t>
            </a:r>
            <a:r>
              <a:rPr lang="en-US" altLang="ru-RU" sz="3400" b="1">
                <a:solidFill>
                  <a:srgbClr val="0000FF"/>
                </a:solidFill>
                <a:latin typeface="Times New Roman" pitchFamily="18" charset="0"/>
                <a:cs typeface="Times New Roman" pitchFamily="18" charset="0"/>
              </a:rPr>
              <a:t>Samarqand  hokimi</a:t>
            </a:r>
            <a:r>
              <a:rPr lang="en-US" altLang="ru-RU" sz="3400" b="1">
                <a:solidFill>
                  <a:schemeClr val="tx1"/>
                </a:solidFill>
                <a:latin typeface="Times New Roman" pitchFamily="18" charset="0"/>
                <a:cs typeface="Times New Roman" pitchFamily="18" charset="0"/>
              </a:rPr>
              <a:t>  edi.  </a:t>
            </a:r>
            <a:r>
              <a:rPr lang="en-US" altLang="ru-RU" sz="3400" b="1">
                <a:solidFill>
                  <a:srgbClr val="0000FF"/>
                </a:solidFill>
                <a:latin typeface="Times New Roman" pitchFamily="18" charset="0"/>
                <a:cs typeface="Times New Roman" pitchFamily="18" charset="0"/>
              </a:rPr>
              <a:t>Kan</a:t>
            </a:r>
            <a:r>
              <a:rPr lang="en-US" altLang="ru-RU" sz="3400" b="1">
                <a:solidFill>
                  <a:schemeClr val="tx1"/>
                </a:solidFill>
                <a:latin typeface="Times New Roman" pitchFamily="18" charset="0"/>
                <a:cs typeface="Times New Roman" pitchFamily="18" charset="0"/>
              </a:rPr>
              <a:t>  hokimi mahalliy  suloladan  bo‘lgan.  </a:t>
            </a:r>
            <a:r>
              <a:rPr lang="en-US" altLang="ru-RU" sz="3400" b="1" i="1" u="sng">
                <a:solidFill>
                  <a:srgbClr val="0000FF"/>
                </a:solidFill>
                <a:latin typeface="Times New Roman" pitchFamily="18" charset="0"/>
                <a:cs typeface="Times New Roman" pitchFamily="18" charset="0"/>
              </a:rPr>
              <a:t>Sug‘diyona  shohi,  Xorazm  va  Choch hokimlari</a:t>
            </a:r>
            <a:r>
              <a:rPr lang="en-US" altLang="ru-RU" sz="3400" b="1">
                <a:solidFill>
                  <a:schemeClr val="tx1"/>
                </a:solidFill>
                <a:latin typeface="Times New Roman" pitchFamily="18" charset="0"/>
                <a:cs typeface="Times New Roman" pitchFamily="18" charset="0"/>
              </a:rPr>
              <a:t> ma’lum darajada o‘z </a:t>
            </a:r>
            <a:r>
              <a:rPr lang="en-US" altLang="ru-RU" sz="3400" b="1">
                <a:solidFill>
                  <a:srgbClr val="0000FF"/>
                </a:solidFill>
                <a:latin typeface="Times New Roman" pitchFamily="18" charset="0"/>
                <a:cs typeface="Times New Roman" pitchFamily="18" charset="0"/>
              </a:rPr>
              <a:t>mustaqilliklarini</a:t>
            </a:r>
            <a:r>
              <a:rPr lang="en-US" altLang="ru-RU" sz="3400" b="1">
                <a:solidFill>
                  <a:schemeClr val="tx1"/>
                </a:solidFill>
                <a:latin typeface="Times New Roman" pitchFamily="18" charset="0"/>
                <a:cs typeface="Times New Roman" pitchFamily="18" charset="0"/>
              </a:rPr>
              <a:t> saqlab qolganlar.</a:t>
            </a:r>
          </a:p>
          <a:p>
            <a:pPr algn="just" eaLnBrk="1" hangingPunct="1">
              <a:spcBef>
                <a:spcPct val="0"/>
              </a:spcBef>
              <a:buClrTx/>
              <a:buSzTx/>
              <a:buFontTx/>
              <a:buNone/>
            </a:pPr>
            <a:endParaRPr lang="en-US" altLang="ru-RU" sz="3400" b="1">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35843" name="Прямоугольник 1"/>
          <p:cNvSpPr>
            <a:spLocks noChangeArrowheads="1"/>
          </p:cNvSpPr>
          <p:nvPr/>
        </p:nvSpPr>
        <p:spPr bwMode="auto">
          <a:xfrm>
            <a:off x="141288" y="1163638"/>
            <a:ext cx="8751887"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700" b="1">
                <a:solidFill>
                  <a:schemeClr val="tx1"/>
                </a:solidFill>
                <a:latin typeface="Times New Roman" pitchFamily="18" charset="0"/>
                <a:cs typeface="Times New Roman" pitchFamily="18" charset="0"/>
              </a:rPr>
              <a:t>	Turk xoqonligining sharqiy yerlaridan farqli o‘laroq </a:t>
            </a:r>
            <a:r>
              <a:rPr lang="en-US" altLang="ru-RU" sz="3700" b="1">
                <a:solidFill>
                  <a:srgbClr val="0000FF"/>
                </a:solidFill>
                <a:latin typeface="Times New Roman" pitchFamily="18" charset="0"/>
                <a:cs typeface="Times New Roman" pitchFamily="18" charset="0"/>
              </a:rPr>
              <a:t>G‘arbiy</a:t>
            </a:r>
            <a:r>
              <a:rPr lang="en-US" altLang="ru-RU" sz="3700" b="1">
                <a:solidFill>
                  <a:schemeClr val="tx1"/>
                </a:solidFill>
                <a:latin typeface="Times New Roman" pitchFamily="18" charset="0"/>
                <a:cs typeface="Times New Roman" pitchFamily="18" charset="0"/>
              </a:rPr>
              <a:t> hududda aholining ijtimoiy-iqtisodiy hayot tarzi, madaniy darajasi nisbatan </a:t>
            </a:r>
            <a:r>
              <a:rPr lang="en-US" altLang="ru-RU" sz="3700" b="1">
                <a:solidFill>
                  <a:srgbClr val="0000FF"/>
                </a:solidFill>
                <a:latin typeface="Times New Roman" pitchFamily="18" charset="0"/>
                <a:cs typeface="Times New Roman" pitchFamily="18" charset="0"/>
              </a:rPr>
              <a:t>yuqori</a:t>
            </a:r>
            <a:r>
              <a:rPr lang="en-US" altLang="ru-RU" sz="3700" b="1">
                <a:solidFill>
                  <a:schemeClr val="tx1"/>
                </a:solidFill>
                <a:latin typeface="Times New Roman" pitchFamily="18" charset="0"/>
                <a:cs typeface="Times New Roman" pitchFamily="18" charset="0"/>
              </a:rPr>
              <a:t> bo‘lgan. Negaki, sharqiy hududlarda yashagan ko‘pchilik ko‘chmanchi turkiy elatlarda </a:t>
            </a:r>
            <a:r>
              <a:rPr lang="en-US" altLang="ru-RU" sz="3700" b="1">
                <a:solidFill>
                  <a:srgbClr val="0000FF"/>
                </a:solidFill>
                <a:latin typeface="Times New Roman" pitchFamily="18" charset="0"/>
                <a:cs typeface="Times New Roman" pitchFamily="18" charset="0"/>
              </a:rPr>
              <a:t>urug‘-qabilachilik munosabatlari </a:t>
            </a:r>
            <a:r>
              <a:rPr lang="en-US" altLang="ru-RU" sz="3700" b="1">
                <a:solidFill>
                  <a:schemeClr val="tx1"/>
                </a:solidFill>
                <a:latin typeface="Times New Roman" pitchFamily="18" charset="0"/>
                <a:cs typeface="Times New Roman" pitchFamily="18" charset="0"/>
              </a:rPr>
              <a:t>hamon kuchli saqlangan.</a:t>
            </a:r>
          </a:p>
          <a:p>
            <a:pPr algn="just" eaLnBrk="1" hangingPunct="1">
              <a:spcBef>
                <a:spcPct val="0"/>
              </a:spcBef>
              <a:buClrTx/>
              <a:buSzTx/>
              <a:buFontTx/>
              <a:buNone/>
            </a:pPr>
            <a:r>
              <a:rPr lang="en-US" altLang="ru-RU" sz="3700" b="1">
                <a:solidFill>
                  <a:schemeClr val="tx1"/>
                </a:solidFill>
                <a:latin typeface="Times New Roman" pitchFamily="18" charset="0"/>
                <a:cs typeface="Times New Roman" pitchFamily="18" charset="0"/>
              </a:rPr>
              <a:t>	</a:t>
            </a:r>
            <a:endParaRPr lang="ru-RU" altLang="ru-RU" sz="3700">
              <a:solidFill>
                <a:schemeClr val="tx1"/>
              </a:solidFill>
              <a:latin typeface="Times New Roman" pitchFamily="18" charset="0"/>
              <a:cs typeface="Times New Roman" pitchFamily="18" charset="0"/>
            </a:endParaRPr>
          </a:p>
        </p:txBody>
      </p:sp>
      <p:sp>
        <p:nvSpPr>
          <p:cNvPr id="3" name="Скругленный прямоугольник 2"/>
          <p:cNvSpPr/>
          <p:nvPr/>
        </p:nvSpPr>
        <p:spPr>
          <a:xfrm>
            <a:off x="196850" y="115888"/>
            <a:ext cx="8607425" cy="719137"/>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a:solidFill>
                  <a:srgbClr val="7030A0"/>
                </a:solidFill>
                <a:latin typeface="Times New Roman" pitchFamily="18" charset="0"/>
                <a:cs typeface="Times New Roman" pitchFamily="18" charset="0"/>
              </a:rPr>
              <a:t>G’arbiy</a:t>
            </a:r>
            <a:r>
              <a:rPr lang="en-US" b="1" dirty="0">
                <a:solidFill>
                  <a:srgbClr val="7030A0"/>
                </a:solidFill>
                <a:latin typeface="Times New Roman" pitchFamily="18" charset="0"/>
                <a:cs typeface="Times New Roman" pitchFamily="18" charset="0"/>
              </a:rPr>
              <a:t> Turk </a:t>
            </a:r>
            <a:r>
              <a:rPr lang="en-US" b="1" dirty="0" err="1">
                <a:solidFill>
                  <a:srgbClr val="7030A0"/>
                </a:solidFill>
                <a:latin typeface="Times New Roman" pitchFamily="18" charset="0"/>
                <a:cs typeface="Times New Roman" pitchFamily="18" charset="0"/>
              </a:rPr>
              <a:t>hoqonligi</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ijtimoiy-iqtisodiy</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hayoti</a:t>
            </a:r>
            <a:endParaRPr lang="ru-RU" b="1" dirty="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36867" name="Прямоугольник 1"/>
          <p:cNvSpPr>
            <a:spLocks noChangeArrowheads="1"/>
          </p:cNvSpPr>
          <p:nvPr/>
        </p:nvSpPr>
        <p:spPr bwMode="auto">
          <a:xfrm>
            <a:off x="141288" y="1163638"/>
            <a:ext cx="8751887"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b="1">
                <a:solidFill>
                  <a:schemeClr val="tx1"/>
                </a:solidFill>
                <a:latin typeface="Times New Roman" pitchFamily="18" charset="0"/>
                <a:cs typeface="Times New Roman" pitchFamily="18" charset="0"/>
              </a:rPr>
              <a:t>	Aholining m</a:t>
            </a:r>
            <a:r>
              <a:rPr lang="ru-RU" altLang="ru-RU" b="1">
                <a:solidFill>
                  <a:schemeClr val="tx1"/>
                </a:solidFill>
                <a:latin typeface="Times New Roman" pitchFamily="18" charset="0"/>
                <a:cs typeface="Times New Roman" pitchFamily="18" charset="0"/>
              </a:rPr>
              <a:t>е</a:t>
            </a:r>
            <a:r>
              <a:rPr lang="en-US" altLang="ru-RU" b="1">
                <a:solidFill>
                  <a:schemeClr val="tx1"/>
                </a:solidFill>
                <a:latin typeface="Times New Roman" pitchFamily="18" charset="0"/>
                <a:cs typeface="Times New Roman" pitchFamily="18" charset="0"/>
              </a:rPr>
              <a:t>hnatkash qismi «</a:t>
            </a:r>
            <a:r>
              <a:rPr lang="en-US" altLang="ru-RU" b="1">
                <a:solidFill>
                  <a:srgbClr val="0000FF"/>
                </a:solidFill>
                <a:latin typeface="Times New Roman" pitchFamily="18" charset="0"/>
                <a:cs typeface="Times New Roman" pitchFamily="18" charset="0"/>
              </a:rPr>
              <a:t>budun</a:t>
            </a:r>
            <a:r>
              <a:rPr lang="en-US" altLang="ru-RU" b="1">
                <a:solidFill>
                  <a:schemeClr val="tx1"/>
                </a:solidFill>
                <a:latin typeface="Times New Roman" pitchFamily="18" charset="0"/>
                <a:cs typeface="Times New Roman" pitchFamily="18" charset="0"/>
              </a:rPr>
              <a:t>»  yoki  «</a:t>
            </a:r>
            <a:r>
              <a:rPr lang="en-US" altLang="ru-RU" b="1">
                <a:solidFill>
                  <a:srgbClr val="0000FF"/>
                </a:solidFill>
                <a:latin typeface="Times New Roman" pitchFamily="18" charset="0"/>
                <a:cs typeface="Times New Roman" pitchFamily="18" charset="0"/>
              </a:rPr>
              <a:t>qora  budun</a:t>
            </a:r>
            <a:r>
              <a:rPr lang="en-US" altLang="ru-RU" b="1">
                <a:solidFill>
                  <a:schemeClr val="tx1"/>
                </a:solidFill>
                <a:latin typeface="Times New Roman" pitchFamily="18" charset="0"/>
                <a:cs typeface="Times New Roman" pitchFamily="18" charset="0"/>
              </a:rPr>
              <a:t>»  d</a:t>
            </a:r>
            <a:r>
              <a:rPr lang="ru-RU" altLang="ru-RU" b="1">
                <a:solidFill>
                  <a:schemeClr val="tx1"/>
                </a:solidFill>
                <a:latin typeface="Times New Roman" pitchFamily="18" charset="0"/>
                <a:cs typeface="Times New Roman" pitchFamily="18" charset="0"/>
              </a:rPr>
              <a:t>е</a:t>
            </a:r>
            <a:r>
              <a:rPr lang="en-US" altLang="ru-RU" b="1">
                <a:solidFill>
                  <a:schemeClr val="tx1"/>
                </a:solidFill>
                <a:latin typeface="Times New Roman" pitchFamily="18" charset="0"/>
                <a:cs typeface="Times New Roman" pitchFamily="18" charset="0"/>
              </a:rPr>
              <a:t>b  atalgan.  Urug‘-qabilaning  yirik vakillari  esa  «</a:t>
            </a:r>
            <a:r>
              <a:rPr lang="en-US" altLang="ru-RU" b="1">
                <a:solidFill>
                  <a:srgbClr val="0000FF"/>
                </a:solidFill>
                <a:latin typeface="Times New Roman" pitchFamily="18" charset="0"/>
                <a:cs typeface="Times New Roman" pitchFamily="18" charset="0"/>
              </a:rPr>
              <a:t>b</a:t>
            </a:r>
            <a:r>
              <a:rPr lang="ru-RU" altLang="ru-RU" b="1">
                <a:solidFill>
                  <a:srgbClr val="0000FF"/>
                </a:solidFill>
                <a:latin typeface="Times New Roman" pitchFamily="18" charset="0"/>
                <a:cs typeface="Times New Roman" pitchFamily="18" charset="0"/>
              </a:rPr>
              <a:t>е</a:t>
            </a:r>
            <a:r>
              <a:rPr lang="en-US" altLang="ru-RU" b="1">
                <a:solidFill>
                  <a:srgbClr val="0000FF"/>
                </a:solidFill>
                <a:latin typeface="Times New Roman" pitchFamily="18" charset="0"/>
                <a:cs typeface="Times New Roman" pitchFamily="18" charset="0"/>
              </a:rPr>
              <a:t>klar</a:t>
            </a:r>
            <a:r>
              <a:rPr lang="en-US" altLang="ru-RU" b="1">
                <a:solidFill>
                  <a:schemeClr val="tx1"/>
                </a:solidFill>
                <a:latin typeface="Times New Roman" pitchFamily="18" charset="0"/>
                <a:cs typeface="Times New Roman" pitchFamily="18" charset="0"/>
              </a:rPr>
              <a:t>»  nomi  bilan  yuritilgan.  Jamoani  </a:t>
            </a:r>
            <a:r>
              <a:rPr lang="en-US" altLang="ru-RU" b="1">
                <a:solidFill>
                  <a:srgbClr val="0000FF"/>
                </a:solidFill>
                <a:latin typeface="Times New Roman" pitchFamily="18" charset="0"/>
                <a:cs typeface="Times New Roman" pitchFamily="18" charset="0"/>
              </a:rPr>
              <a:t>«xoqon»  </a:t>
            </a:r>
            <a:r>
              <a:rPr lang="en-US" altLang="ru-RU" b="1">
                <a:solidFill>
                  <a:schemeClr val="tx1"/>
                </a:solidFill>
                <a:latin typeface="Times New Roman" pitchFamily="18" charset="0"/>
                <a:cs typeface="Times New Roman" pitchFamily="18" charset="0"/>
              </a:rPr>
              <a:t>va zodagonlar k</a:t>
            </a:r>
            <a:r>
              <a:rPr lang="ru-RU" altLang="ru-RU" b="1">
                <a:solidFill>
                  <a:schemeClr val="tx1"/>
                </a:solidFill>
                <a:latin typeface="Times New Roman" pitchFamily="18" charset="0"/>
                <a:cs typeface="Times New Roman" pitchFamily="18" charset="0"/>
              </a:rPr>
              <a:t>е</a:t>
            </a:r>
            <a:r>
              <a:rPr lang="en-US" altLang="ru-RU" b="1">
                <a:solidFill>
                  <a:schemeClr val="tx1"/>
                </a:solidFill>
                <a:latin typeface="Times New Roman" pitchFamily="18" charset="0"/>
                <a:cs typeface="Times New Roman" pitchFamily="18" charset="0"/>
              </a:rPr>
              <a:t>ngashi — «</a:t>
            </a:r>
            <a:r>
              <a:rPr lang="en-US" altLang="ru-RU" b="1">
                <a:solidFill>
                  <a:srgbClr val="0000FF"/>
                </a:solidFill>
                <a:latin typeface="Times New Roman" pitchFamily="18" charset="0"/>
                <a:cs typeface="Times New Roman" pitchFamily="18" charset="0"/>
              </a:rPr>
              <a:t>qurultoy</a:t>
            </a:r>
            <a:r>
              <a:rPr lang="en-US" altLang="ru-RU" b="1">
                <a:solidFill>
                  <a:schemeClr val="tx1"/>
                </a:solidFill>
                <a:latin typeface="Times New Roman" pitchFamily="18" charset="0"/>
                <a:cs typeface="Times New Roman" pitchFamily="18" charset="0"/>
              </a:rPr>
              <a:t>» boshqargan. </a:t>
            </a:r>
            <a:r>
              <a:rPr lang="en-US" altLang="ru-RU" b="1">
                <a:solidFill>
                  <a:srgbClr val="0000FF"/>
                </a:solidFill>
                <a:latin typeface="Times New Roman" pitchFamily="18" charset="0"/>
                <a:cs typeface="Times New Roman" pitchFamily="18" charset="0"/>
              </a:rPr>
              <a:t>Patriarxal oilalarga </a:t>
            </a:r>
            <a:r>
              <a:rPr lang="en-US" altLang="ru-RU" b="1">
                <a:solidFill>
                  <a:schemeClr val="tx1"/>
                </a:solidFill>
                <a:latin typeface="Times New Roman" pitchFamily="18" charset="0"/>
                <a:cs typeface="Times New Roman" pitchFamily="18" charset="0"/>
              </a:rPr>
              <a:t>oila boshliqlari — «</a:t>
            </a:r>
            <a:r>
              <a:rPr lang="en-US" altLang="ru-RU" b="1">
                <a:solidFill>
                  <a:srgbClr val="0000FF"/>
                </a:solidFill>
                <a:latin typeface="Times New Roman" pitchFamily="18" charset="0"/>
                <a:cs typeface="Times New Roman" pitchFamily="18" charset="0"/>
              </a:rPr>
              <a:t>kadxudotlar</a:t>
            </a:r>
            <a:r>
              <a:rPr lang="en-US" altLang="ru-RU" b="1">
                <a:solidFill>
                  <a:schemeClr val="tx1"/>
                </a:solidFill>
                <a:latin typeface="Times New Roman" pitchFamily="18" charset="0"/>
                <a:cs typeface="Times New Roman" pitchFamily="18" charset="0"/>
              </a:rPr>
              <a:t>» bosh bo‘lganlar. Kadxudot atamasi </a:t>
            </a:r>
            <a:r>
              <a:rPr lang="en-US" altLang="ru-RU" b="1">
                <a:solidFill>
                  <a:srgbClr val="0000FF"/>
                </a:solidFill>
                <a:latin typeface="Times New Roman" pitchFamily="18" charset="0"/>
                <a:cs typeface="Times New Roman" pitchFamily="18" charset="0"/>
              </a:rPr>
              <a:t>sug‘diylarga</a:t>
            </a:r>
            <a:r>
              <a:rPr lang="en-US" altLang="ru-RU" b="1">
                <a:solidFill>
                  <a:schemeClr val="tx1"/>
                </a:solidFill>
                <a:latin typeface="Times New Roman" pitchFamily="18" charset="0"/>
                <a:cs typeface="Times New Roman" pitchFamily="18" charset="0"/>
              </a:rPr>
              <a:t> xos so‘z bo‘lib, ko‘chmanchi hayot k</a:t>
            </a:r>
            <a:r>
              <a:rPr lang="ru-RU" altLang="ru-RU" b="1">
                <a:solidFill>
                  <a:schemeClr val="tx1"/>
                </a:solidFill>
                <a:latin typeface="Times New Roman" pitchFamily="18" charset="0"/>
                <a:cs typeface="Times New Roman" pitchFamily="18" charset="0"/>
              </a:rPr>
              <a:t>е</a:t>
            </a:r>
            <a:r>
              <a:rPr lang="en-US" altLang="ru-RU" b="1">
                <a:solidFill>
                  <a:schemeClr val="tx1"/>
                </a:solidFill>
                <a:latin typeface="Times New Roman" pitchFamily="18" charset="0"/>
                <a:cs typeface="Times New Roman" pitchFamily="18" charset="0"/>
              </a:rPr>
              <a:t>chiruvchi </a:t>
            </a:r>
            <a:r>
              <a:rPr lang="en-US" altLang="ru-RU" b="1">
                <a:solidFill>
                  <a:srgbClr val="0000FF"/>
                </a:solidFill>
                <a:latin typeface="Times New Roman" pitchFamily="18" charset="0"/>
                <a:cs typeface="Times New Roman" pitchFamily="18" charset="0"/>
              </a:rPr>
              <a:t>turklar</a:t>
            </a:r>
            <a:r>
              <a:rPr lang="en-US" altLang="ru-RU" b="1">
                <a:solidFill>
                  <a:schemeClr val="tx1"/>
                </a:solidFill>
                <a:latin typeface="Times New Roman" pitchFamily="18" charset="0"/>
                <a:cs typeface="Times New Roman" pitchFamily="18" charset="0"/>
              </a:rPr>
              <a:t> esa  «Kadxudot»  so‘zi  o‘rniga  «</a:t>
            </a:r>
            <a:r>
              <a:rPr lang="en-US" altLang="ru-RU" b="1">
                <a:solidFill>
                  <a:srgbClr val="0000FF"/>
                </a:solidFill>
                <a:latin typeface="Times New Roman" pitchFamily="18" charset="0"/>
                <a:cs typeface="Times New Roman" pitchFamily="18" charset="0"/>
              </a:rPr>
              <a:t>Arxaun</a:t>
            </a:r>
            <a:r>
              <a:rPr lang="en-US" altLang="ru-RU" b="1">
                <a:solidFill>
                  <a:schemeClr val="tx1"/>
                </a:solidFill>
                <a:latin typeface="Times New Roman" pitchFamily="18" charset="0"/>
                <a:cs typeface="Times New Roman" pitchFamily="18" charset="0"/>
              </a:rPr>
              <a:t>»  atamasini  ishlatar  edilar.</a:t>
            </a:r>
            <a:endParaRPr lang="ru-RU" altLang="ru-RU">
              <a:solidFill>
                <a:schemeClr val="tx1"/>
              </a:solidFill>
              <a:latin typeface="Times New Roman" pitchFamily="18" charset="0"/>
              <a:cs typeface="Times New Roman" pitchFamily="18" charset="0"/>
            </a:endParaRPr>
          </a:p>
        </p:txBody>
      </p:sp>
      <p:sp>
        <p:nvSpPr>
          <p:cNvPr id="3" name="Скругленный прямоугольник 2"/>
          <p:cNvSpPr/>
          <p:nvPr/>
        </p:nvSpPr>
        <p:spPr>
          <a:xfrm>
            <a:off x="196850" y="115888"/>
            <a:ext cx="8607425" cy="719137"/>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a:solidFill>
                  <a:srgbClr val="7030A0"/>
                </a:solidFill>
                <a:latin typeface="Times New Roman" pitchFamily="18" charset="0"/>
                <a:cs typeface="Times New Roman" pitchFamily="18" charset="0"/>
              </a:rPr>
              <a:t>G’arbiy</a:t>
            </a:r>
            <a:r>
              <a:rPr lang="en-US" b="1" dirty="0">
                <a:solidFill>
                  <a:srgbClr val="7030A0"/>
                </a:solidFill>
                <a:latin typeface="Times New Roman" pitchFamily="18" charset="0"/>
                <a:cs typeface="Times New Roman" pitchFamily="18" charset="0"/>
              </a:rPr>
              <a:t> Turk </a:t>
            </a:r>
            <a:r>
              <a:rPr lang="en-US" b="1" dirty="0" err="1">
                <a:solidFill>
                  <a:srgbClr val="7030A0"/>
                </a:solidFill>
                <a:latin typeface="Times New Roman" pitchFamily="18" charset="0"/>
                <a:cs typeface="Times New Roman" pitchFamily="18" charset="0"/>
              </a:rPr>
              <a:t>hoqonligi</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ijtimoiy-iqtisodiy</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hayoti</a:t>
            </a:r>
            <a:endParaRPr lang="ru-RU" b="1" dirty="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37891" name="Прямоугольник 1"/>
          <p:cNvSpPr>
            <a:spLocks noChangeArrowheads="1"/>
          </p:cNvSpPr>
          <p:nvPr/>
        </p:nvSpPr>
        <p:spPr bwMode="auto">
          <a:xfrm>
            <a:off x="141288" y="1163638"/>
            <a:ext cx="8751887"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000" b="1">
                <a:solidFill>
                  <a:schemeClr val="tx1"/>
                </a:solidFill>
                <a:latin typeface="Times New Roman" pitchFamily="18" charset="0"/>
                <a:cs typeface="Times New Roman" pitchFamily="18" charset="0"/>
              </a:rPr>
              <a:t>	G‘arbiy Turk xoqonligi yerlarida esa bu davrda </a:t>
            </a:r>
            <a:r>
              <a:rPr lang="en-US" altLang="ru-RU" sz="3000" b="1">
                <a:solidFill>
                  <a:srgbClr val="0000FF"/>
                </a:solidFill>
                <a:latin typeface="Times New Roman" pitchFamily="18" charset="0"/>
                <a:cs typeface="Times New Roman" pitchFamily="18" charset="0"/>
              </a:rPr>
              <a:t>dehqonchilik, bog‘dorchilik va uzumchilik </a:t>
            </a:r>
            <a:r>
              <a:rPr lang="en-US" altLang="ru-RU" sz="3000" b="1">
                <a:solidFill>
                  <a:schemeClr val="tx1"/>
                </a:solidFill>
                <a:latin typeface="Times New Roman" pitchFamily="18" charset="0"/>
                <a:cs typeface="Times New Roman" pitchFamily="18" charset="0"/>
              </a:rPr>
              <a:t>sohalari yuksak darajada rivojlangan. O‘lkaning </a:t>
            </a:r>
            <a:r>
              <a:rPr lang="en-US" altLang="ru-RU" sz="3000" b="1">
                <a:solidFill>
                  <a:srgbClr val="0000FF"/>
                </a:solidFill>
                <a:latin typeface="Times New Roman" pitchFamily="18" charset="0"/>
                <a:cs typeface="Times New Roman" pitchFamily="18" charset="0"/>
              </a:rPr>
              <a:t>Farg‘ona, Xorazm va Zarafshon </a:t>
            </a:r>
            <a:r>
              <a:rPr lang="en-US" altLang="ru-RU" sz="3000" b="1">
                <a:solidFill>
                  <a:schemeClr val="tx1"/>
                </a:solidFill>
                <a:latin typeface="Times New Roman" pitchFamily="18" charset="0"/>
                <a:cs typeface="Times New Roman" pitchFamily="18" charset="0"/>
              </a:rPr>
              <a:t>vohalarida ko‘plab </a:t>
            </a:r>
            <a:r>
              <a:rPr lang="en-US" altLang="ru-RU" sz="3000" b="1">
                <a:solidFill>
                  <a:srgbClr val="0000FF"/>
                </a:solidFill>
                <a:latin typeface="Times New Roman" pitchFamily="18" charset="0"/>
                <a:cs typeface="Times New Roman" pitchFamily="18" charset="0"/>
              </a:rPr>
              <a:t>suv ayirg‘ichlar, kanallar suv havzalari </a:t>
            </a:r>
            <a:r>
              <a:rPr lang="en-US" altLang="ru-RU" sz="3000" b="1">
                <a:solidFill>
                  <a:schemeClr val="tx1"/>
                </a:solidFill>
                <a:latin typeface="Times New Roman" pitchFamily="18" charset="0"/>
                <a:cs typeface="Times New Roman" pitchFamily="18" charset="0"/>
              </a:rPr>
              <a:t>bunyod etilgan.</a:t>
            </a:r>
          </a:p>
          <a:p>
            <a:pPr algn="just" eaLnBrk="1" hangingPunct="1">
              <a:spcBef>
                <a:spcPct val="0"/>
              </a:spcBef>
              <a:buClrTx/>
              <a:buSzTx/>
              <a:buFontTx/>
              <a:buNone/>
            </a:pPr>
            <a:r>
              <a:rPr lang="en-US" altLang="ru-RU" sz="3000" b="1">
                <a:solidFill>
                  <a:srgbClr val="0000FF"/>
                </a:solidFill>
                <a:latin typeface="Times New Roman" pitchFamily="18" charset="0"/>
                <a:cs typeface="Times New Roman" pitchFamily="18" charset="0"/>
              </a:rPr>
              <a:t>	Farg‘ona va Sug‘dda </a:t>
            </a:r>
            <a:r>
              <a:rPr lang="en-US" altLang="ru-RU" sz="3000" b="1">
                <a:solidFill>
                  <a:schemeClr val="tx1"/>
                </a:solidFill>
                <a:latin typeface="Times New Roman" pitchFamily="18" charset="0"/>
                <a:cs typeface="Times New Roman" pitchFamily="18" charset="0"/>
              </a:rPr>
              <a:t>aholining bir qismi </a:t>
            </a:r>
            <a:r>
              <a:rPr lang="en-US" altLang="ru-RU" sz="3000" b="1">
                <a:solidFill>
                  <a:srgbClr val="0000FF"/>
                </a:solidFill>
                <a:latin typeface="Times New Roman" pitchFamily="18" charset="0"/>
                <a:cs typeface="Times New Roman" pitchFamily="18" charset="0"/>
              </a:rPr>
              <a:t>tog‘-kon </a:t>
            </a:r>
            <a:r>
              <a:rPr lang="en-US" altLang="ru-RU" sz="3000" b="1">
                <a:solidFill>
                  <a:schemeClr val="tx1"/>
                </a:solidFill>
                <a:latin typeface="Times New Roman" pitchFamily="18" charset="0"/>
                <a:cs typeface="Times New Roman" pitchFamily="18" charset="0"/>
              </a:rPr>
              <a:t>ishlari bilan ham mashg‘ul bo‘lgan. Bu yerlarda </a:t>
            </a:r>
            <a:r>
              <a:rPr lang="en-US" altLang="ru-RU" sz="3000" b="1">
                <a:solidFill>
                  <a:srgbClr val="0000FF"/>
                </a:solidFill>
                <a:latin typeface="Times New Roman" pitchFamily="18" charset="0"/>
                <a:cs typeface="Times New Roman" pitchFamily="18" charset="0"/>
              </a:rPr>
              <a:t>oltin, mis, temir</a:t>
            </a:r>
            <a:r>
              <a:rPr lang="en-US" altLang="ru-RU" sz="3000" b="1">
                <a:solidFill>
                  <a:schemeClr val="tx1"/>
                </a:solidFill>
                <a:latin typeface="Times New Roman" pitchFamily="18" charset="0"/>
                <a:cs typeface="Times New Roman" pitchFamily="18" charset="0"/>
              </a:rPr>
              <a:t> eritish, ulardan kerakli asbob-anjomlar ishlash yaxshi yo‘lga qo‘yilgan. Shuningdek, </a:t>
            </a:r>
            <a:r>
              <a:rPr lang="en-US" altLang="ru-RU" sz="3000" b="1">
                <a:solidFill>
                  <a:srgbClr val="0000FF"/>
                </a:solidFill>
                <a:latin typeface="Times New Roman" pitchFamily="18" charset="0"/>
                <a:cs typeface="Times New Roman" pitchFamily="18" charset="0"/>
              </a:rPr>
              <a:t>Iloqda</a:t>
            </a:r>
            <a:r>
              <a:rPr lang="en-US" altLang="ru-RU" sz="3000" b="1">
                <a:solidFill>
                  <a:schemeClr val="tx1"/>
                </a:solidFill>
                <a:latin typeface="Times New Roman" pitchFamily="18" charset="0"/>
                <a:cs typeface="Times New Roman" pitchFamily="18" charset="0"/>
              </a:rPr>
              <a:t> </a:t>
            </a:r>
            <a:r>
              <a:rPr lang="en-US" altLang="ru-RU" sz="3000" b="1" u="sng">
                <a:solidFill>
                  <a:srgbClr val="0000FF"/>
                </a:solidFill>
                <a:latin typeface="Times New Roman" pitchFamily="18" charset="0"/>
                <a:cs typeface="Times New Roman" pitchFamily="18" charset="0"/>
              </a:rPr>
              <a:t>qo‘rg‘oshin</a:t>
            </a:r>
            <a:r>
              <a:rPr lang="en-US" altLang="ru-RU" sz="3000" b="1">
                <a:solidFill>
                  <a:srgbClr val="0000FF"/>
                </a:solidFill>
                <a:latin typeface="Times New Roman" pitchFamily="18" charset="0"/>
                <a:cs typeface="Times New Roman" pitchFamily="18" charset="0"/>
              </a:rPr>
              <a:t>, </a:t>
            </a:r>
            <a:r>
              <a:rPr lang="en-US" altLang="ru-RU" sz="3000" b="1" u="sng">
                <a:solidFill>
                  <a:srgbClr val="0000FF"/>
                </a:solidFill>
                <a:latin typeface="Times New Roman" pitchFamily="18" charset="0"/>
                <a:cs typeface="Times New Roman" pitchFamily="18" charset="0"/>
              </a:rPr>
              <a:t>kumush</a:t>
            </a:r>
            <a:r>
              <a:rPr lang="en-US" altLang="ru-RU" sz="3000" b="1">
                <a:solidFill>
                  <a:schemeClr val="tx1"/>
                </a:solidFill>
                <a:latin typeface="Times New Roman" pitchFamily="18" charset="0"/>
                <a:cs typeface="Times New Roman" pitchFamily="18" charset="0"/>
              </a:rPr>
              <a:t>, </a:t>
            </a:r>
            <a:r>
              <a:rPr lang="en-US" altLang="ru-RU" sz="3000" b="1">
                <a:solidFill>
                  <a:srgbClr val="0000FF"/>
                </a:solidFill>
                <a:latin typeface="Times New Roman" pitchFamily="18" charset="0"/>
                <a:cs typeface="Times New Roman" pitchFamily="18" charset="0"/>
              </a:rPr>
              <a:t>Shahrisabzda</a:t>
            </a:r>
            <a:r>
              <a:rPr lang="en-US" altLang="ru-RU" sz="3000" b="1">
                <a:solidFill>
                  <a:schemeClr val="tx1"/>
                </a:solidFill>
                <a:latin typeface="Times New Roman" pitchFamily="18" charset="0"/>
                <a:cs typeface="Times New Roman" pitchFamily="18" charset="0"/>
              </a:rPr>
              <a:t> esa </a:t>
            </a:r>
            <a:r>
              <a:rPr lang="en-US" altLang="ru-RU" sz="3000" b="1" u="sng">
                <a:solidFill>
                  <a:srgbClr val="0000FF"/>
                </a:solidFill>
                <a:latin typeface="Times New Roman" pitchFamily="18" charset="0"/>
                <a:cs typeface="Times New Roman" pitchFamily="18" charset="0"/>
              </a:rPr>
              <a:t>qizil tuz</a:t>
            </a:r>
            <a:r>
              <a:rPr lang="en-US" altLang="ru-RU" sz="3000" b="1" u="sng">
                <a:solidFill>
                  <a:schemeClr val="tx1"/>
                </a:solidFill>
                <a:latin typeface="Times New Roman" pitchFamily="18" charset="0"/>
                <a:cs typeface="Times New Roman" pitchFamily="18" charset="0"/>
              </a:rPr>
              <a:t> </a:t>
            </a:r>
            <a:r>
              <a:rPr lang="en-US" altLang="ru-RU" sz="3000" b="1">
                <a:solidFill>
                  <a:schemeClr val="tx1"/>
                </a:solidFill>
                <a:latin typeface="Times New Roman" pitchFamily="18" charset="0"/>
                <a:cs typeface="Times New Roman" pitchFamily="18" charset="0"/>
              </a:rPr>
              <a:t>qazib olingan.</a:t>
            </a:r>
          </a:p>
        </p:txBody>
      </p:sp>
      <p:sp>
        <p:nvSpPr>
          <p:cNvPr id="3" name="Скругленный прямоугольник 2"/>
          <p:cNvSpPr/>
          <p:nvPr/>
        </p:nvSpPr>
        <p:spPr>
          <a:xfrm>
            <a:off x="196850" y="115888"/>
            <a:ext cx="8607425" cy="719137"/>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a:solidFill>
                  <a:srgbClr val="7030A0"/>
                </a:solidFill>
                <a:latin typeface="Times New Roman" pitchFamily="18" charset="0"/>
                <a:cs typeface="Times New Roman" pitchFamily="18" charset="0"/>
              </a:rPr>
              <a:t>G’arbiy</a:t>
            </a:r>
            <a:r>
              <a:rPr lang="en-US" b="1" dirty="0">
                <a:solidFill>
                  <a:srgbClr val="7030A0"/>
                </a:solidFill>
                <a:latin typeface="Times New Roman" pitchFamily="18" charset="0"/>
                <a:cs typeface="Times New Roman" pitchFamily="18" charset="0"/>
              </a:rPr>
              <a:t> Turk </a:t>
            </a:r>
            <a:r>
              <a:rPr lang="en-US" b="1" dirty="0" err="1">
                <a:solidFill>
                  <a:srgbClr val="7030A0"/>
                </a:solidFill>
                <a:latin typeface="Times New Roman" pitchFamily="18" charset="0"/>
                <a:cs typeface="Times New Roman" pitchFamily="18" charset="0"/>
              </a:rPr>
              <a:t>hoqonligi</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ijtimoiy-iqtisodiy</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hayoti</a:t>
            </a:r>
            <a:endParaRPr lang="ru-RU" b="1" dirty="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38915" name="Прямоугольник 1"/>
          <p:cNvSpPr>
            <a:spLocks noChangeArrowheads="1"/>
          </p:cNvSpPr>
          <p:nvPr/>
        </p:nvSpPr>
        <p:spPr bwMode="auto">
          <a:xfrm>
            <a:off x="141288" y="1163638"/>
            <a:ext cx="8751887"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4000" b="1">
                <a:solidFill>
                  <a:schemeClr val="tx1"/>
                </a:solidFill>
                <a:latin typeface="Times New Roman" pitchFamily="18" charset="0"/>
                <a:cs typeface="Times New Roman" pitchFamily="18" charset="0"/>
              </a:rPr>
              <a:t>	Xoqonlik davrida shaharlar hayoti birmuncha rivoj topgan. </a:t>
            </a:r>
            <a:r>
              <a:rPr lang="en-US" altLang="ru-RU" sz="4000" b="1">
                <a:solidFill>
                  <a:srgbClr val="0000FF"/>
                </a:solidFill>
                <a:latin typeface="Times New Roman" pitchFamily="18" charset="0"/>
                <a:cs typeface="Times New Roman" pitchFamily="18" charset="0"/>
              </a:rPr>
              <a:t>Buxoro, Samarqand, Ishtixon, Toshkent, Isfara, Qubo (Quva), Koson </a:t>
            </a:r>
            <a:r>
              <a:rPr lang="en-US" altLang="ru-RU" sz="4000" b="1">
                <a:solidFill>
                  <a:schemeClr val="tx1"/>
                </a:solidFill>
                <a:latin typeface="Times New Roman" pitchFamily="18" charset="0"/>
                <a:cs typeface="Times New Roman" pitchFamily="18" charset="0"/>
              </a:rPr>
              <a:t>kabi shaharlar o‘sha davrning ancha taraqqiy etgan </a:t>
            </a:r>
            <a:r>
              <a:rPr lang="en-US" altLang="ru-RU" sz="4000" b="1" u="sng">
                <a:solidFill>
                  <a:srgbClr val="0000FF"/>
                </a:solidFill>
                <a:latin typeface="Times New Roman" pitchFamily="18" charset="0"/>
                <a:cs typeface="Times New Roman" pitchFamily="18" charset="0"/>
              </a:rPr>
              <a:t>hunarmandchilik va savdo-sotiq markazlari </a:t>
            </a:r>
            <a:r>
              <a:rPr lang="en-US" altLang="ru-RU" sz="4000" b="1">
                <a:solidFill>
                  <a:schemeClr val="tx1"/>
                </a:solidFill>
                <a:latin typeface="Times New Roman" pitchFamily="18" charset="0"/>
                <a:cs typeface="Times New Roman" pitchFamily="18" charset="0"/>
              </a:rPr>
              <a:t>hisoblangan.</a:t>
            </a:r>
          </a:p>
        </p:txBody>
      </p:sp>
      <p:sp>
        <p:nvSpPr>
          <p:cNvPr id="3" name="Скругленный прямоугольник 2"/>
          <p:cNvSpPr/>
          <p:nvPr/>
        </p:nvSpPr>
        <p:spPr>
          <a:xfrm>
            <a:off x="196850" y="115888"/>
            <a:ext cx="8607425" cy="719137"/>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err="1">
                <a:solidFill>
                  <a:srgbClr val="7030A0"/>
                </a:solidFill>
                <a:latin typeface="Times New Roman" pitchFamily="18" charset="0"/>
                <a:cs typeface="Times New Roman" pitchFamily="18" charset="0"/>
              </a:rPr>
              <a:t>G’arbiy</a:t>
            </a:r>
            <a:r>
              <a:rPr lang="en-US" b="1" dirty="0">
                <a:solidFill>
                  <a:srgbClr val="7030A0"/>
                </a:solidFill>
                <a:latin typeface="Times New Roman" pitchFamily="18" charset="0"/>
                <a:cs typeface="Times New Roman" pitchFamily="18" charset="0"/>
              </a:rPr>
              <a:t> Turk </a:t>
            </a:r>
            <a:r>
              <a:rPr lang="en-US" b="1" dirty="0" err="1">
                <a:solidFill>
                  <a:srgbClr val="7030A0"/>
                </a:solidFill>
                <a:latin typeface="Times New Roman" pitchFamily="18" charset="0"/>
                <a:cs typeface="Times New Roman" pitchFamily="18" charset="0"/>
              </a:rPr>
              <a:t>hoqonligi</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ijtimoiy-iqtisodiy</a:t>
            </a:r>
            <a:r>
              <a:rPr lang="en-US" b="1" dirty="0">
                <a:solidFill>
                  <a:srgbClr val="7030A0"/>
                </a:solidFill>
                <a:latin typeface="Times New Roman" pitchFamily="18" charset="0"/>
                <a:cs typeface="Times New Roman" pitchFamily="18" charset="0"/>
              </a:rPr>
              <a:t> </a:t>
            </a:r>
            <a:r>
              <a:rPr lang="en-US" b="1" dirty="0" err="1">
                <a:solidFill>
                  <a:srgbClr val="7030A0"/>
                </a:solidFill>
                <a:latin typeface="Times New Roman" pitchFamily="18" charset="0"/>
                <a:cs typeface="Times New Roman" pitchFamily="18" charset="0"/>
              </a:rPr>
              <a:t>hayoti</a:t>
            </a:r>
            <a:endParaRPr lang="ru-RU" b="1" dirty="0">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12291" name="Прямоугольник 1"/>
          <p:cNvSpPr>
            <a:spLocks noChangeArrowheads="1"/>
          </p:cNvSpPr>
          <p:nvPr/>
        </p:nvSpPr>
        <p:spPr bwMode="auto">
          <a:xfrm>
            <a:off x="0" y="333375"/>
            <a:ext cx="8929688" cy="56324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4000" b="1">
                <a:solidFill>
                  <a:schemeClr val="tx1"/>
                </a:solidFill>
                <a:latin typeface="Times New Roman" pitchFamily="18" charset="0"/>
                <a:cs typeface="Times New Roman" pitchFamily="18" charset="0"/>
              </a:rPr>
              <a:t>	</a:t>
            </a:r>
            <a:r>
              <a:rPr lang="en-US" altLang="ru-RU" sz="4000" b="1">
                <a:solidFill>
                  <a:srgbClr val="FF0000"/>
                </a:solidFill>
                <a:latin typeface="Times New Roman" pitchFamily="18" charset="0"/>
                <a:cs typeface="Times New Roman" pitchFamily="18" charset="0"/>
              </a:rPr>
              <a:t>Ashina urug‘i</a:t>
            </a:r>
            <a:r>
              <a:rPr lang="en-US" altLang="ru-RU" sz="4000" b="1">
                <a:solidFill>
                  <a:schemeClr val="tx1"/>
                </a:solidFill>
                <a:latin typeface="Times New Roman" pitchFamily="18" charset="0"/>
                <a:cs typeface="Times New Roman" pitchFamily="18" charset="0"/>
              </a:rPr>
              <a:t>dan bo‘lgan </a:t>
            </a:r>
            <a:r>
              <a:rPr lang="en-US" altLang="ru-RU" sz="4000" b="1">
                <a:solidFill>
                  <a:srgbClr val="FF0000"/>
                </a:solidFill>
                <a:latin typeface="Times New Roman" pitchFamily="18" charset="0"/>
                <a:cs typeface="Times New Roman" pitchFamily="18" charset="0"/>
              </a:rPr>
              <a:t>Asan</a:t>
            </a:r>
            <a:r>
              <a:rPr lang="en-US" altLang="ru-RU" sz="4000" b="1">
                <a:solidFill>
                  <a:schemeClr val="tx1"/>
                </a:solidFill>
                <a:latin typeface="Times New Roman" pitchFamily="18" charset="0"/>
                <a:cs typeface="Times New Roman" pitchFamily="18" charset="0"/>
              </a:rPr>
              <a:t> </a:t>
            </a:r>
            <a:r>
              <a:rPr lang="en-US" altLang="ru-RU" sz="4000" b="1">
                <a:solidFill>
                  <a:srgbClr val="FF0000"/>
                </a:solidFill>
                <a:latin typeface="Times New Roman" pitchFamily="18" charset="0"/>
                <a:cs typeface="Times New Roman" pitchFamily="18" charset="0"/>
              </a:rPr>
              <a:t>(Asyan), Shad, Tuu (460-545) </a:t>
            </a:r>
            <a:r>
              <a:rPr lang="en-US" altLang="ru-RU" sz="4000" b="1">
                <a:solidFill>
                  <a:schemeClr val="tx1"/>
                </a:solidFill>
                <a:latin typeface="Times New Roman" pitchFamily="18" charset="0"/>
                <a:cs typeface="Times New Roman" pitchFamily="18" charset="0"/>
              </a:rPr>
              <a:t>lar turkiy qabilalar ittifoqiga asos soladilar. Tuuning o‘g‘li </a:t>
            </a:r>
            <a:r>
              <a:rPr lang="en-US" altLang="ru-RU" sz="4000" b="1">
                <a:solidFill>
                  <a:srgbClr val="FF0000"/>
                </a:solidFill>
                <a:latin typeface="Times New Roman" pitchFamily="18" charset="0"/>
                <a:cs typeface="Times New Roman" pitchFamily="18" charset="0"/>
              </a:rPr>
              <a:t>Bumin </a:t>
            </a:r>
            <a:r>
              <a:rPr lang="en-US" altLang="ru-RU" sz="4000" b="1">
                <a:solidFill>
                  <a:schemeClr val="tx1"/>
                </a:solidFill>
                <a:latin typeface="Times New Roman" pitchFamily="18" charset="0"/>
                <a:cs typeface="Times New Roman" pitchFamily="18" charset="0"/>
              </a:rPr>
              <a:t>(bu turkcha nomi, xitoycha </a:t>
            </a:r>
            <a:r>
              <a:rPr lang="en-US" altLang="ru-RU" sz="4000" b="1">
                <a:solidFill>
                  <a:srgbClr val="FF0000"/>
                </a:solidFill>
                <a:latin typeface="Times New Roman" pitchFamily="18" charset="0"/>
                <a:cs typeface="Times New Roman" pitchFamily="18" charset="0"/>
              </a:rPr>
              <a:t>Tumin</a:t>
            </a:r>
            <a:r>
              <a:rPr lang="en-US" altLang="ru-RU" sz="4000" b="1">
                <a:solidFill>
                  <a:schemeClr val="tx1"/>
                </a:solidFill>
                <a:latin typeface="Times New Roman" pitchFamily="18" charset="0"/>
                <a:cs typeface="Times New Roman" pitchFamily="18" charset="0"/>
              </a:rPr>
              <a:t>) o‘ziga </a:t>
            </a:r>
            <a:r>
              <a:rPr lang="en-US" altLang="ru-RU" sz="4000" b="1">
                <a:solidFill>
                  <a:srgbClr val="FF0000"/>
                </a:solidFill>
                <a:latin typeface="Times New Roman" pitchFamily="18" charset="0"/>
                <a:cs typeface="Times New Roman" pitchFamily="18" charset="0"/>
              </a:rPr>
              <a:t>tele</a:t>
            </a:r>
            <a:r>
              <a:rPr lang="en-US" altLang="ru-RU" sz="4000" b="1">
                <a:solidFill>
                  <a:schemeClr val="tx1"/>
                </a:solidFill>
                <a:latin typeface="Times New Roman" pitchFamily="18" charset="0"/>
                <a:cs typeface="Times New Roman" pitchFamily="18" charset="0"/>
              </a:rPr>
              <a:t> qabilasini bo‘ysundiradi. Endilikda ancha mustahkamlangan bu </a:t>
            </a:r>
            <a:r>
              <a:rPr lang="en-US" altLang="ru-RU" sz="4000" b="1">
                <a:solidFill>
                  <a:srgbClr val="FF0000"/>
                </a:solidFill>
                <a:latin typeface="Times New Roman" pitchFamily="18" charset="0"/>
                <a:cs typeface="Times New Roman" pitchFamily="18" charset="0"/>
              </a:rPr>
              <a:t>qabilalar ittifoqi </a:t>
            </a:r>
            <a:r>
              <a:rPr lang="en-US" altLang="ru-RU" sz="4000" b="1">
                <a:solidFill>
                  <a:schemeClr val="tx1"/>
                </a:solidFill>
                <a:latin typeface="Times New Roman" pitchFamily="18" charset="0"/>
                <a:cs typeface="Times New Roman" pitchFamily="18" charset="0"/>
              </a:rPr>
              <a:t>o‘zlari qaram bo‘lib turgan </a:t>
            </a:r>
            <a:r>
              <a:rPr lang="en-US" altLang="ru-RU" sz="4000" b="1">
                <a:solidFill>
                  <a:srgbClr val="FF0000"/>
                </a:solidFill>
                <a:latin typeface="Times New Roman" pitchFamily="18" charset="0"/>
                <a:cs typeface="Times New Roman" pitchFamily="18" charset="0"/>
              </a:rPr>
              <a:t>jujanlardan</a:t>
            </a:r>
            <a:r>
              <a:rPr lang="en-US" altLang="ru-RU" sz="4000" b="1">
                <a:solidFill>
                  <a:schemeClr val="tx1"/>
                </a:solidFill>
                <a:latin typeface="Times New Roman" pitchFamily="18" charset="0"/>
                <a:cs typeface="Times New Roman" pitchFamily="18" charset="0"/>
              </a:rPr>
              <a:t> xalos bo‘lish yo‘lini qidirishadi. </a:t>
            </a:r>
            <a:endParaRPr lang="ru-RU" altLang="ru-RU" sz="4000" b="1">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i="1" dirty="0" err="1">
                <a:solidFill>
                  <a:schemeClr val="tx1"/>
                </a:solidFill>
              </a:rPr>
              <a:t>G’arbiy</a:t>
            </a:r>
            <a:r>
              <a:rPr lang="en-US" sz="2800" b="1" i="1" dirty="0">
                <a:solidFill>
                  <a:schemeClr val="tx1"/>
                </a:solidFill>
              </a:rPr>
              <a:t> Turk </a:t>
            </a:r>
            <a:r>
              <a:rPr lang="en-US" sz="2800" b="1" i="1" dirty="0" err="1">
                <a:solidFill>
                  <a:schemeClr val="tx1"/>
                </a:solidFill>
              </a:rPr>
              <a:t>hoqonligi</a:t>
            </a:r>
            <a:r>
              <a:rPr lang="en-US" sz="2800" b="1" i="1" dirty="0">
                <a:solidFill>
                  <a:schemeClr val="tx1"/>
                </a:solidFill>
              </a:rPr>
              <a:t> </a:t>
            </a:r>
            <a:r>
              <a:rPr lang="en-US" sz="2800" b="1" i="1" dirty="0" err="1">
                <a:solidFill>
                  <a:schemeClr val="tx1"/>
                </a:solidFill>
              </a:rPr>
              <a:t>va</a:t>
            </a:r>
            <a:r>
              <a:rPr lang="en-US" sz="2800" b="1" i="1" dirty="0">
                <a:solidFill>
                  <a:schemeClr val="tx1"/>
                </a:solidFill>
              </a:rPr>
              <a:t> </a:t>
            </a:r>
            <a:r>
              <a:rPr lang="en-US" sz="2800" b="1" i="1" dirty="0" err="1">
                <a:solidFill>
                  <a:schemeClr val="tx1"/>
                </a:solidFill>
              </a:rPr>
              <a:t>Xitoy</a:t>
            </a:r>
            <a:r>
              <a:rPr lang="en-US" sz="2800" b="1" i="1" dirty="0">
                <a:solidFill>
                  <a:schemeClr val="tx1"/>
                </a:solidFill>
              </a:rPr>
              <a:t> </a:t>
            </a:r>
            <a:r>
              <a:rPr lang="en-US" sz="2800" b="1" i="1" dirty="0" err="1">
                <a:solidFill>
                  <a:schemeClr val="tx1"/>
                </a:solidFill>
              </a:rPr>
              <a:t>munosabatlari</a:t>
            </a:r>
            <a:endParaRPr lang="ru-RU" sz="2800" dirty="0">
              <a:solidFill>
                <a:schemeClr val="tx1"/>
              </a:solidFill>
            </a:endParaRPr>
          </a:p>
        </p:txBody>
      </p:sp>
      <p:sp>
        <p:nvSpPr>
          <p:cNvPr id="4" name="Скругленный прямоугольник 3"/>
          <p:cNvSpPr/>
          <p:nvPr/>
        </p:nvSpPr>
        <p:spPr>
          <a:xfrm>
            <a:off x="312738" y="908050"/>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600" b="1" dirty="0">
                <a:solidFill>
                  <a:schemeClr val="tx1"/>
                </a:solidFill>
                <a:latin typeface="Times New Roman" pitchFamily="18" charset="0"/>
                <a:cs typeface="Times New Roman" pitchFamily="18" charset="0"/>
              </a:rPr>
              <a:t>	VII </a:t>
            </a:r>
            <a:r>
              <a:rPr lang="en-US" sz="2600" b="1" dirty="0" err="1">
                <a:solidFill>
                  <a:schemeClr val="tx1"/>
                </a:solidFill>
                <a:latin typeface="Times New Roman" pitchFamily="18" charset="0"/>
                <a:cs typeface="Times New Roman" pitchFamily="18" charset="0"/>
              </a:rPr>
              <a:t>asrda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g‘arbiy</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Xoqonlikda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shaharlar</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rivojlanishi</a:t>
            </a:r>
            <a:r>
              <a:rPr lang="en-US" sz="2600" b="1" dirty="0">
                <a:solidFill>
                  <a:schemeClr val="tx1"/>
                </a:solidFill>
                <a:latin typeface="Times New Roman" pitchFamily="18" charset="0"/>
                <a:cs typeface="Times New Roman" pitchFamily="18" charset="0"/>
              </a:rPr>
              <a:t>, </a:t>
            </a:r>
            <a:r>
              <a:rPr lang="en-US" sz="2600" b="1" dirty="0" err="1">
                <a:solidFill>
                  <a:srgbClr val="0000FF"/>
                </a:solidFill>
                <a:latin typeface="Times New Roman" pitchFamily="18" charset="0"/>
                <a:cs typeface="Times New Roman" pitchFamily="18" charset="0"/>
              </a:rPr>
              <a:t>Eron</a:t>
            </a:r>
            <a:r>
              <a:rPr lang="en-US" sz="2600" b="1" dirty="0">
                <a:solidFill>
                  <a:srgbClr val="0000FF"/>
                </a:solidFill>
                <a:latin typeface="Times New Roman" pitchFamily="18" charset="0"/>
                <a:cs typeface="Times New Roman" pitchFamily="18" charset="0"/>
              </a:rPr>
              <a:t> </a:t>
            </a:r>
            <a:r>
              <a:rPr lang="en-US" sz="2600" b="1" dirty="0" err="1">
                <a:solidFill>
                  <a:srgbClr val="0000FF"/>
                </a:solidFill>
                <a:latin typeface="Times New Roman" pitchFamily="18" charset="0"/>
                <a:cs typeface="Times New Roman" pitchFamily="18" charset="0"/>
              </a:rPr>
              <a:t>va</a:t>
            </a:r>
            <a:r>
              <a:rPr lang="en-US" sz="2600" b="1" dirty="0">
                <a:solidFill>
                  <a:srgbClr val="0000FF"/>
                </a:solidFill>
                <a:latin typeface="Times New Roman" pitchFamily="18" charset="0"/>
                <a:cs typeface="Times New Roman" pitchFamily="18" charset="0"/>
              </a:rPr>
              <a:t> </a:t>
            </a:r>
            <a:r>
              <a:rPr lang="en-US" sz="2600" b="1" dirty="0" err="1">
                <a:solidFill>
                  <a:srgbClr val="0000FF"/>
                </a:solidFill>
                <a:latin typeface="Times New Roman" pitchFamily="18" charset="0"/>
                <a:cs typeface="Times New Roman" pitchFamily="18" charset="0"/>
              </a:rPr>
              <a:t>Xitoy</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bilan</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qizg‘in</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savdo-sotiq</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va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diplomatik</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aloqalar</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kuzatilgan</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Xitoyda</a:t>
            </a:r>
            <a:r>
              <a:rPr lang="en-US" sz="2600" b="1" dirty="0">
                <a:solidFill>
                  <a:schemeClr val="tx1"/>
                </a:solidFill>
                <a:latin typeface="Times New Roman" pitchFamily="18" charset="0"/>
                <a:cs typeface="Times New Roman" pitchFamily="18" charset="0"/>
              </a:rPr>
              <a:t> </a:t>
            </a:r>
            <a:r>
              <a:rPr lang="en-US" sz="2600" b="1" dirty="0">
                <a:solidFill>
                  <a:srgbClr val="0000FF"/>
                </a:solidFill>
                <a:latin typeface="Times New Roman" pitchFamily="18" charset="0"/>
                <a:cs typeface="Times New Roman" pitchFamily="18" charset="0"/>
              </a:rPr>
              <a:t>Tan </a:t>
            </a:r>
            <a:r>
              <a:rPr lang="en-US" sz="2600" b="1" dirty="0" err="1">
                <a:solidFill>
                  <a:srgbClr val="0000FF"/>
                </a:solidFill>
                <a:latin typeface="Times New Roman" pitchFamily="18" charset="0"/>
                <a:cs typeface="Times New Roman" pitchFamily="18" charset="0"/>
              </a:rPr>
              <a:t>sulolasi</a:t>
            </a:r>
            <a:r>
              <a:rPr lang="en-US" sz="2600" b="1" dirty="0">
                <a:solidFill>
                  <a:srgbClr val="0000FF"/>
                </a:solidFill>
                <a:latin typeface="Times New Roman" pitchFamily="18" charset="0"/>
                <a:cs typeface="Times New Roman" pitchFamily="18" charset="0"/>
              </a:rPr>
              <a:t> (618–907-yillar</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hukmronligi</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davrida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G‘arbiy</a:t>
            </a:r>
            <a:r>
              <a:rPr lang="en-US" sz="2600" b="1" dirty="0">
                <a:solidFill>
                  <a:schemeClr val="tx1"/>
                </a:solidFill>
                <a:latin typeface="Times New Roman" pitchFamily="18" charset="0"/>
                <a:cs typeface="Times New Roman" pitchFamily="18" charset="0"/>
              </a:rPr>
              <a:t> Turk </a:t>
            </a:r>
            <a:r>
              <a:rPr lang="en-US" sz="2600" b="1" dirty="0" err="1">
                <a:solidFill>
                  <a:schemeClr val="tx1"/>
                </a:solidFill>
                <a:latin typeface="Times New Roman" pitchFamily="18" charset="0"/>
                <a:cs typeface="Times New Roman" pitchFamily="18" charset="0"/>
              </a:rPr>
              <a:t>xoqonligi</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bilan</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Xitoy</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o‘rtasida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foydali</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aloqalar</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keng</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yo‘lga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qo‘yildi</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Masalan</a:t>
            </a:r>
            <a:r>
              <a:rPr lang="en-US" sz="2600" b="1" dirty="0">
                <a:solidFill>
                  <a:schemeClr val="tx1"/>
                </a:solidFill>
                <a:latin typeface="Times New Roman" pitchFamily="18" charset="0"/>
                <a:cs typeface="Times New Roman" pitchFamily="18" charset="0"/>
              </a:rPr>
              <a:t>, </a:t>
            </a:r>
            <a:r>
              <a:rPr lang="en-US" sz="2600" b="1" dirty="0">
                <a:solidFill>
                  <a:srgbClr val="0000FF"/>
                </a:solidFill>
                <a:latin typeface="Times New Roman" pitchFamily="18" charset="0"/>
                <a:cs typeface="Times New Roman" pitchFamily="18" charset="0"/>
              </a:rPr>
              <a:t>627–644-yillarda </a:t>
            </a:r>
            <a:r>
              <a:rPr lang="en-US" sz="2600" b="1" dirty="0" err="1">
                <a:solidFill>
                  <a:schemeClr val="tx1"/>
                </a:solidFill>
                <a:latin typeface="Times New Roman" pitchFamily="18" charset="0"/>
                <a:cs typeface="Times New Roman" pitchFamily="18" charset="0"/>
              </a:rPr>
              <a:t>O‘rta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Osiyodan</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Xitoyga</a:t>
            </a:r>
            <a:r>
              <a:rPr lang="en-US" sz="2600" b="1" dirty="0">
                <a:solidFill>
                  <a:schemeClr val="tx1"/>
                </a:solidFill>
                <a:latin typeface="Times New Roman" pitchFamily="18" charset="0"/>
                <a:cs typeface="Times New Roman" pitchFamily="18" charset="0"/>
              </a:rPr>
              <a:t> </a:t>
            </a:r>
            <a:r>
              <a:rPr lang="en-US" sz="2600" b="1" dirty="0">
                <a:solidFill>
                  <a:srgbClr val="0000FF"/>
                </a:solidFill>
                <a:latin typeface="Times New Roman" pitchFamily="18" charset="0"/>
                <a:cs typeface="Times New Roman" pitchFamily="18" charset="0"/>
              </a:rPr>
              <a:t>9 </a:t>
            </a:r>
            <a:r>
              <a:rPr lang="en-US" sz="2600" b="1" dirty="0" err="1">
                <a:solidFill>
                  <a:srgbClr val="0000FF"/>
                </a:solidFill>
                <a:latin typeface="Times New Roman" pitchFamily="18" charset="0"/>
                <a:cs typeface="Times New Roman" pitchFamily="18" charset="0"/>
              </a:rPr>
              <a:t>marta</a:t>
            </a:r>
            <a:r>
              <a:rPr lang="en-US" sz="2600" b="1" dirty="0">
                <a:solidFill>
                  <a:srgbClr val="0000FF"/>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savdo</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karvonlari</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yuborilgan</a:t>
            </a:r>
            <a:r>
              <a:rPr lang="en-US" sz="2600" b="1" dirty="0">
                <a:solidFill>
                  <a:schemeClr val="tx1"/>
                </a:solidFill>
                <a:latin typeface="Times New Roman" pitchFamily="18" charset="0"/>
                <a:cs typeface="Times New Roman" pitchFamily="18" charset="0"/>
              </a:rPr>
              <a:t>. </a:t>
            </a:r>
            <a:r>
              <a:rPr lang="en-US" sz="2600" b="1" dirty="0">
                <a:solidFill>
                  <a:srgbClr val="0000FF"/>
                </a:solidFill>
                <a:latin typeface="Times New Roman" pitchFamily="18" charset="0"/>
                <a:cs typeface="Times New Roman" pitchFamily="18" charset="0"/>
              </a:rPr>
              <a:t>VII </a:t>
            </a:r>
            <a:r>
              <a:rPr lang="en-US" sz="2600" b="1" dirty="0" err="1">
                <a:solidFill>
                  <a:srgbClr val="0000FF"/>
                </a:solidFill>
                <a:latin typeface="Times New Roman" pitchFamily="18" charset="0"/>
                <a:cs typeface="Times New Roman" pitchFamily="18" charset="0"/>
              </a:rPr>
              <a:t>asrning</a:t>
            </a:r>
            <a:r>
              <a:rPr lang="en-US" sz="2600" b="1" dirty="0">
                <a:solidFill>
                  <a:srgbClr val="0000FF"/>
                </a:solidFill>
                <a:latin typeface="Times New Roman" pitchFamily="18" charset="0"/>
                <a:cs typeface="Times New Roman" pitchFamily="18" charset="0"/>
              </a:rPr>
              <a:t> 30-yillarida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xoqonlik</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hududlarini</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kezgan</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xitoylik</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sayyoh</a:t>
            </a:r>
            <a:r>
              <a:rPr lang="en-US" sz="2600" b="1" dirty="0">
                <a:solidFill>
                  <a:schemeClr val="tx1"/>
                </a:solidFill>
                <a:latin typeface="Times New Roman" pitchFamily="18" charset="0"/>
                <a:cs typeface="Times New Roman" pitchFamily="18" charset="0"/>
              </a:rPr>
              <a:t> </a:t>
            </a:r>
            <a:r>
              <a:rPr lang="en-US" sz="2600" b="1" dirty="0" err="1">
                <a:solidFill>
                  <a:srgbClr val="0000FF"/>
                </a:solidFill>
                <a:latin typeface="Times New Roman" pitchFamily="18" charset="0"/>
                <a:cs typeface="Times New Roman" pitchFamily="18" charset="0"/>
              </a:rPr>
              <a:t>Syuan</a:t>
            </a:r>
            <a:r>
              <a:rPr lang="en-US" sz="2600" b="1" dirty="0">
                <a:solidFill>
                  <a:srgbClr val="0000FF"/>
                </a:solidFill>
                <a:latin typeface="Times New Roman" pitchFamily="18" charset="0"/>
                <a:cs typeface="Times New Roman" pitchFamily="18" charset="0"/>
              </a:rPr>
              <a:t> </a:t>
            </a:r>
            <a:r>
              <a:rPr lang="en-US" sz="2600" b="1" dirty="0" err="1">
                <a:solidFill>
                  <a:srgbClr val="0000FF"/>
                </a:solidFill>
                <a:latin typeface="Times New Roman" pitchFamily="18" charset="0"/>
                <a:cs typeface="Times New Roman" pitchFamily="18" charset="0"/>
              </a:rPr>
              <a:t>Tsin</a:t>
            </a:r>
            <a:r>
              <a:rPr lang="en-US" sz="2600" b="1" dirty="0">
                <a:solidFill>
                  <a:srgbClr val="0000FF"/>
                </a:solidFill>
                <a:latin typeface="Times New Roman" pitchFamily="18" charset="0"/>
                <a:cs typeface="Times New Roman" pitchFamily="18" charset="0"/>
              </a:rPr>
              <a:t> </a:t>
            </a:r>
            <a:r>
              <a:rPr lang="en-US" sz="2600" b="1" i="1" u="sng" dirty="0" err="1">
                <a:solidFill>
                  <a:srgbClr val="0000FF"/>
                </a:solidFill>
                <a:latin typeface="Times New Roman" pitchFamily="18" charset="0"/>
                <a:cs typeface="Times New Roman" pitchFamily="18" charset="0"/>
              </a:rPr>
              <a:t>Issiqko‘l</a:t>
            </a:r>
            <a:r>
              <a:rPr lang="en-US" sz="2600" b="1" i="1" u="sng" dirty="0">
                <a:solidFill>
                  <a:srgbClr val="0000FF"/>
                </a:solidFill>
                <a:latin typeface="Times New Roman" pitchFamily="18" charset="0"/>
                <a:cs typeface="Times New Roman" pitchFamily="18" charset="0"/>
              </a:rPr>
              <a:t>, Chu </a:t>
            </a:r>
            <a:r>
              <a:rPr lang="en-US" sz="2600" b="1" i="1" u="sng" dirty="0" err="1">
                <a:solidFill>
                  <a:srgbClr val="0000FF"/>
                </a:solidFill>
                <a:latin typeface="Times New Roman" pitchFamily="18" charset="0"/>
                <a:cs typeface="Times New Roman" pitchFamily="18" charset="0"/>
              </a:rPr>
              <a:t>vodiysi</a:t>
            </a:r>
            <a:r>
              <a:rPr lang="en-US" sz="2600" b="1" i="1" u="sng" dirty="0">
                <a:solidFill>
                  <a:srgbClr val="0000FF"/>
                </a:solidFill>
                <a:latin typeface="Times New Roman" pitchFamily="18" charset="0"/>
                <a:cs typeface="Times New Roman" pitchFamily="18" charset="0"/>
              </a:rPr>
              <a:t>, </a:t>
            </a:r>
            <a:r>
              <a:rPr lang="en-US" sz="2600" b="1" i="1" u="sng" dirty="0" err="1">
                <a:solidFill>
                  <a:srgbClr val="0000FF"/>
                </a:solidFill>
                <a:latin typeface="Times New Roman" pitchFamily="18" charset="0"/>
                <a:cs typeface="Times New Roman" pitchFamily="18" charset="0"/>
              </a:rPr>
              <a:t>Choch</a:t>
            </a:r>
            <a:r>
              <a:rPr lang="en-US" sz="2600" b="1" i="1" u="sng" dirty="0">
                <a:solidFill>
                  <a:srgbClr val="0000FF"/>
                </a:solidFill>
                <a:latin typeface="Times New Roman" pitchFamily="18" charset="0"/>
                <a:cs typeface="Times New Roman" pitchFamily="18" charset="0"/>
              </a:rPr>
              <a:t>, Samarqand, </a:t>
            </a:r>
            <a:r>
              <a:rPr lang="en-US" sz="2600" b="1" i="1" u="sng" dirty="0" err="1">
                <a:solidFill>
                  <a:srgbClr val="0000FF"/>
                </a:solidFill>
                <a:latin typeface="Times New Roman" pitchFamily="18" charset="0"/>
                <a:cs typeface="Times New Roman" pitchFamily="18" charset="0"/>
              </a:rPr>
              <a:t>Buxoro</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kabi</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joylarning</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ancha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gavjum</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va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obod</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bo‘lganligini</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qayd</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etadi</a:t>
            </a:r>
            <a:r>
              <a:rPr lang="en-US" sz="2600" b="1" dirty="0">
                <a:solidFill>
                  <a:schemeClr val="tx1"/>
                </a:solidFill>
                <a:latin typeface="Times New Roman" pitchFamily="18" charset="0"/>
                <a:cs typeface="Times New Roman" pitchFamily="18" charset="0"/>
              </a:rPr>
              <a:t>. Tan </a:t>
            </a:r>
            <a:r>
              <a:rPr lang="en-US" sz="2600" b="1" dirty="0" err="1">
                <a:solidFill>
                  <a:schemeClr val="tx1"/>
                </a:solidFill>
                <a:latin typeface="Times New Roman" pitchFamily="18" charset="0"/>
                <a:cs typeface="Times New Roman" pitchFamily="18" charset="0"/>
              </a:rPr>
              <a:t>sulolasi</a:t>
            </a:r>
            <a:r>
              <a:rPr lang="en-US" sz="2600" b="1" dirty="0">
                <a:solidFill>
                  <a:schemeClr val="tx1"/>
                </a:solidFill>
                <a:latin typeface="Times New Roman" pitchFamily="18" charset="0"/>
                <a:cs typeface="Times New Roman" pitchFamily="18" charset="0"/>
              </a:rPr>
              <a:t> </a:t>
            </a:r>
            <a:r>
              <a:rPr lang="en-US" sz="2600" b="1" dirty="0">
                <a:solidFill>
                  <a:srgbClr val="0000FF"/>
                </a:solidFill>
                <a:latin typeface="Times New Roman" pitchFamily="18" charset="0"/>
                <a:cs typeface="Times New Roman" pitchFamily="18" charset="0"/>
              </a:rPr>
              <a:t>659-yilda</a:t>
            </a:r>
            <a:r>
              <a:rPr lang="en-US" sz="2600" b="1" dirty="0">
                <a:solidFill>
                  <a:schemeClr val="tx1"/>
                </a:solidFill>
                <a:latin typeface="Times New Roman" pitchFamily="18" charset="0"/>
                <a:cs typeface="Times New Roman" pitchFamily="18" charset="0"/>
              </a:rPr>
              <a:t> </a:t>
            </a:r>
            <a:r>
              <a:rPr lang="en-US" sz="2600" b="1" u="sng" dirty="0" err="1">
                <a:solidFill>
                  <a:srgbClr val="0000FF"/>
                </a:solidFill>
                <a:latin typeface="Times New Roman" pitchFamily="18" charset="0"/>
                <a:cs typeface="Times New Roman" pitchFamily="18" charset="0"/>
              </a:rPr>
              <a:t>Sharqiy</a:t>
            </a:r>
            <a:r>
              <a:rPr lang="en-US" sz="2600" b="1" u="sng" dirty="0">
                <a:solidFill>
                  <a:srgbClr val="0000FF"/>
                </a:solidFill>
                <a:latin typeface="Times New Roman" pitchFamily="18" charset="0"/>
                <a:cs typeface="Times New Roman" pitchFamily="18" charset="0"/>
              </a:rPr>
              <a:t> Turk </a:t>
            </a:r>
            <a:r>
              <a:rPr lang="en-US" sz="2600" b="1" u="sng" dirty="0" err="1">
                <a:solidFill>
                  <a:srgbClr val="0000FF"/>
                </a:solidFill>
                <a:latin typeface="Times New Roman" pitchFamily="18" charset="0"/>
                <a:cs typeface="Times New Roman" pitchFamily="18" charset="0"/>
              </a:rPr>
              <a:t>xoqonligini</a:t>
            </a:r>
            <a:r>
              <a:rPr lang="en-US" sz="2600" b="1" u="sng" dirty="0">
                <a:solidFill>
                  <a:srgbClr val="0000FF"/>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o‘ziga</a:t>
            </a:r>
            <a:r>
              <a:rPr lang="en-US" sz="2600" b="1" dirty="0">
                <a:solidFill>
                  <a:schemeClr val="tx1"/>
                </a:solidFill>
                <a:latin typeface="Times New Roman" pitchFamily="18" charset="0"/>
                <a:cs typeface="Times New Roman" pitchFamily="18" charset="0"/>
              </a:rPr>
              <a:t> </a:t>
            </a:r>
            <a:r>
              <a:rPr lang="en-US" sz="2600" b="1" dirty="0" err="1">
                <a:solidFill>
                  <a:schemeClr val="tx1"/>
                </a:solidFill>
                <a:latin typeface="Times New Roman" pitchFamily="18" charset="0"/>
                <a:cs typeface="Times New Roman" pitchFamily="18" charset="0"/>
              </a:rPr>
              <a:t>bo‘ysundirdi</a:t>
            </a:r>
            <a:r>
              <a:rPr lang="en-US" sz="2600" b="1" dirty="0">
                <a:solidFill>
                  <a:schemeClr val="tx1"/>
                </a:solidFill>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i="1" dirty="0" err="1">
                <a:solidFill>
                  <a:schemeClr val="tx1"/>
                </a:solidFill>
              </a:rPr>
              <a:t>G’arbiy</a:t>
            </a:r>
            <a:r>
              <a:rPr lang="en-US" sz="2800" b="1" i="1" dirty="0">
                <a:solidFill>
                  <a:schemeClr val="tx1"/>
                </a:solidFill>
              </a:rPr>
              <a:t> Turk </a:t>
            </a:r>
            <a:r>
              <a:rPr lang="en-US" sz="2800" b="1" i="1" dirty="0" err="1">
                <a:solidFill>
                  <a:schemeClr val="tx1"/>
                </a:solidFill>
              </a:rPr>
              <a:t>hoqonligi</a:t>
            </a:r>
            <a:r>
              <a:rPr lang="en-US" sz="2800" b="1" i="1" dirty="0">
                <a:solidFill>
                  <a:schemeClr val="tx1"/>
                </a:solidFill>
              </a:rPr>
              <a:t> </a:t>
            </a:r>
            <a:r>
              <a:rPr lang="en-US" sz="2800" b="1" i="1" dirty="0" err="1">
                <a:solidFill>
                  <a:schemeClr val="tx1"/>
                </a:solidFill>
              </a:rPr>
              <a:t>va</a:t>
            </a:r>
            <a:r>
              <a:rPr lang="en-US" sz="2800" b="1" i="1" dirty="0">
                <a:solidFill>
                  <a:schemeClr val="tx1"/>
                </a:solidFill>
              </a:rPr>
              <a:t> </a:t>
            </a:r>
            <a:r>
              <a:rPr lang="en-US" sz="2800" b="1" i="1" dirty="0" err="1">
                <a:solidFill>
                  <a:schemeClr val="tx1"/>
                </a:solidFill>
              </a:rPr>
              <a:t>Xitoy</a:t>
            </a:r>
            <a:r>
              <a:rPr lang="en-US" sz="2800" b="1" i="1" dirty="0">
                <a:solidFill>
                  <a:schemeClr val="tx1"/>
                </a:solidFill>
              </a:rPr>
              <a:t> </a:t>
            </a:r>
            <a:r>
              <a:rPr lang="en-US" sz="2800" b="1" i="1" dirty="0" err="1">
                <a:solidFill>
                  <a:schemeClr val="tx1"/>
                </a:solidFill>
              </a:rPr>
              <a:t>munosabatlari</a:t>
            </a:r>
            <a:endParaRPr lang="ru-RU" sz="2800" dirty="0">
              <a:solidFill>
                <a:schemeClr val="tx1"/>
              </a:solidFill>
            </a:endParaRPr>
          </a:p>
        </p:txBody>
      </p:sp>
      <p:sp>
        <p:nvSpPr>
          <p:cNvPr id="4" name="Скругленный прямоугольник 3"/>
          <p:cNvSpPr/>
          <p:nvPr/>
        </p:nvSpPr>
        <p:spPr>
          <a:xfrm>
            <a:off x="312738" y="908050"/>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659-yilda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bir</a:t>
            </a:r>
            <a:r>
              <a:rPr lang="en-US" sz="3200" b="1" dirty="0">
                <a:solidFill>
                  <a:schemeClr val="tx1"/>
                </a:solidFill>
                <a:latin typeface="Times New Roman" pitchFamily="18" charset="0"/>
                <a:cs typeface="Times New Roman" pitchFamily="18" charset="0"/>
              </a:rPr>
              <a:t>  n</a:t>
            </a:r>
            <a:r>
              <a:rPr lang="ru-RU" sz="3200" b="1" dirty="0">
                <a:solidFill>
                  <a:schemeClr val="tx1"/>
                </a:solidFill>
                <a:latin typeface="Times New Roman" pitchFamily="18" charset="0"/>
                <a:cs typeface="Times New Roman" pitchFamily="18" charset="0"/>
              </a:rPr>
              <a:t>е</a:t>
            </a:r>
            <a:r>
              <a:rPr lang="en-US" sz="3200" b="1" dirty="0">
                <a:solidFill>
                  <a:schemeClr val="tx1"/>
                </a:solidFill>
                <a:latin typeface="Times New Roman" pitchFamily="18" charset="0"/>
                <a:cs typeface="Times New Roman" pitchFamily="18" charset="0"/>
              </a:rPr>
              <a:t>cha  </a:t>
            </a:r>
            <a:r>
              <a:rPr lang="en-US" sz="3200" b="1" dirty="0" err="1">
                <a:solidFill>
                  <a:schemeClr val="tx1"/>
                </a:solidFill>
                <a:latin typeface="Times New Roman" pitchFamily="18" charset="0"/>
                <a:cs typeface="Times New Roman" pitchFamily="18" charset="0"/>
              </a:rPr>
              <a:t>mag‘lubiyatdan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so‘ng</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turklar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Xitoy</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oliy</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hokimiyatini</a:t>
            </a:r>
            <a:r>
              <a:rPr lang="en-US" sz="3200" b="1" dirty="0">
                <a:solidFill>
                  <a:srgbClr val="0000FF"/>
                </a:solidFill>
                <a:latin typeface="Times New Roman" pitchFamily="18" charset="0"/>
                <a:cs typeface="Times New Roman" pitchFamily="18" charset="0"/>
              </a:rPr>
              <a:t>  </a:t>
            </a:r>
            <a:r>
              <a:rPr lang="en-US" sz="3200" b="1" dirty="0">
                <a:solidFill>
                  <a:schemeClr val="tx1"/>
                </a:solidFill>
                <a:latin typeface="Times New Roman" pitchFamily="18" charset="0"/>
                <a:cs typeface="Times New Roman" pitchFamily="18" charset="0"/>
              </a:rPr>
              <a:t>tan  </a:t>
            </a:r>
            <a:r>
              <a:rPr lang="en-US" sz="3200" b="1" dirty="0" err="1">
                <a:solidFill>
                  <a:schemeClr val="tx1"/>
                </a:solidFill>
                <a:latin typeface="Times New Roman" pitchFamily="18" charset="0"/>
                <a:cs typeface="Times New Roman" pitchFamily="18" charset="0"/>
              </a:rPr>
              <a:t>olganlar</a:t>
            </a: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660-yillarda </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esa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xitoyliklar</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O‘rta</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Osiyo</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hududlarida</a:t>
            </a:r>
            <a:r>
              <a:rPr lang="en-US" sz="3200" b="1" dirty="0">
                <a:solidFill>
                  <a:schemeClr val="tx1"/>
                </a:solidFill>
                <a:latin typeface="Times New Roman" pitchFamily="18" charset="0"/>
                <a:cs typeface="Times New Roman" pitchFamily="18" charset="0"/>
              </a:rPr>
              <a:t>  ham  </a:t>
            </a:r>
            <a:r>
              <a:rPr lang="en-US" sz="3200" b="1" dirty="0" err="1">
                <a:solidFill>
                  <a:schemeClr val="tx1"/>
                </a:solidFill>
                <a:latin typeface="Times New Roman" pitchFamily="18" charset="0"/>
                <a:cs typeface="Times New Roman" pitchFamily="18" charset="0"/>
              </a:rPr>
              <a:t>xuddi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o‘zlaridagi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kabi</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ma’muriy-uslubiy</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boshqaruvni</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joriy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qilmoqchi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bo‘ldilar</a:t>
            </a:r>
            <a:r>
              <a:rPr lang="en-US" sz="3200" b="1" dirty="0">
                <a:solidFill>
                  <a:schemeClr val="tx1"/>
                </a:solidFill>
                <a:latin typeface="Times New Roman" pitchFamily="18" charset="0"/>
                <a:cs typeface="Times New Roman" pitchFamily="18" charset="0"/>
              </a:rPr>
              <a:t>,  ammo  </a:t>
            </a:r>
            <a:r>
              <a:rPr lang="en-US" sz="3200" b="1" dirty="0" err="1">
                <a:solidFill>
                  <a:schemeClr val="tx1"/>
                </a:solidFill>
                <a:latin typeface="Times New Roman" pitchFamily="18" charset="0"/>
                <a:cs typeface="Times New Roman" pitchFamily="18" charset="0"/>
              </a:rPr>
              <a:t>bu</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ishni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eplay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olmadilar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Chunki</a:t>
            </a: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670-yilda</a:t>
            </a:r>
            <a:r>
              <a:rPr lang="en-US" sz="3200" b="1" dirty="0">
                <a:solidFill>
                  <a:schemeClr val="tx1"/>
                </a:solidFill>
                <a:latin typeface="Times New Roman" pitchFamily="18" charset="0"/>
                <a:cs typeface="Times New Roman" pitchFamily="18" charset="0"/>
              </a:rPr>
              <a:t>  </a:t>
            </a:r>
            <a:r>
              <a:rPr lang="en-US" sz="3200" b="1" u="sng" dirty="0" err="1">
                <a:solidFill>
                  <a:srgbClr val="0000FF"/>
                </a:solidFill>
                <a:latin typeface="Times New Roman" pitchFamily="18" charset="0"/>
                <a:cs typeface="Times New Roman" pitchFamily="18" charset="0"/>
              </a:rPr>
              <a:t>tib</a:t>
            </a:r>
            <a:r>
              <a:rPr lang="ru-RU" sz="3200" b="1" u="sng" dirty="0">
                <a:solidFill>
                  <a:srgbClr val="0000FF"/>
                </a:solidFill>
                <a:latin typeface="Times New Roman" pitchFamily="18" charset="0"/>
                <a:cs typeface="Times New Roman" pitchFamily="18" charset="0"/>
              </a:rPr>
              <a:t>е</a:t>
            </a:r>
            <a:r>
              <a:rPr lang="en-US" sz="3200" b="1" u="sng" dirty="0" err="1">
                <a:solidFill>
                  <a:srgbClr val="0000FF"/>
                </a:solidFill>
                <a:latin typeface="Times New Roman" pitchFamily="18" charset="0"/>
                <a:cs typeface="Times New Roman" pitchFamily="18" charset="0"/>
              </a:rPr>
              <a:t>tliklar</a:t>
            </a:r>
            <a:r>
              <a:rPr lang="en-US" sz="3200" b="1" u="sng"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Sharqiy</a:t>
            </a:r>
            <a:r>
              <a:rPr lang="en-US" sz="3200" b="1" dirty="0">
                <a:solidFill>
                  <a:srgbClr val="0000FF"/>
                </a:solidFill>
                <a:latin typeface="Times New Roman" pitchFamily="18" charset="0"/>
                <a:cs typeface="Times New Roman" pitchFamily="18" charset="0"/>
              </a:rPr>
              <a:t>  Turk </a:t>
            </a:r>
            <a:r>
              <a:rPr lang="en-US" sz="3200" b="1" dirty="0" err="1">
                <a:solidFill>
                  <a:srgbClr val="0000FF"/>
                </a:solidFill>
                <a:latin typeface="Times New Roman" pitchFamily="18" charset="0"/>
                <a:cs typeface="Times New Roman" pitchFamily="18" charset="0"/>
              </a:rPr>
              <a:t>xoqonligini</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tashkil</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etdi</a:t>
            </a:r>
            <a:r>
              <a:rPr lang="en-US" sz="3200" b="1" dirty="0">
                <a:solidFill>
                  <a:schemeClr val="tx1"/>
                </a:solidFill>
                <a:latin typeface="Times New Roman" pitchFamily="18" charset="0"/>
                <a:cs typeface="Times New Roman" pitchFamily="18" charset="0"/>
              </a:rPr>
              <a:t>.  Bu  </a:t>
            </a:r>
            <a:r>
              <a:rPr lang="en-US" sz="3200" b="1" dirty="0" err="1">
                <a:solidFill>
                  <a:schemeClr val="tx1"/>
                </a:solidFill>
                <a:latin typeface="Times New Roman" pitchFamily="18" charset="0"/>
                <a:cs typeface="Times New Roman" pitchFamily="18" charset="0"/>
              </a:rPr>
              <a:t>voq</a:t>
            </a:r>
            <a:r>
              <a:rPr lang="ru-RU" sz="3200" b="1" dirty="0">
                <a:solidFill>
                  <a:schemeClr val="tx1"/>
                </a:solidFill>
                <a:latin typeface="Times New Roman" pitchFamily="18" charset="0"/>
                <a:cs typeface="Times New Roman" pitchFamily="18" charset="0"/>
              </a:rPr>
              <a:t>е</a:t>
            </a:r>
            <a:r>
              <a:rPr lang="en-US" sz="3200" b="1" dirty="0">
                <a:solidFill>
                  <a:schemeClr val="tx1"/>
                </a:solidFill>
                <a:latin typeface="Times New Roman" pitchFamily="18" charset="0"/>
                <a:cs typeface="Times New Roman" pitchFamily="18" charset="0"/>
              </a:rPr>
              <a:t>a  </a:t>
            </a:r>
            <a:r>
              <a:rPr lang="en-US" sz="3200" b="1" dirty="0" err="1">
                <a:solidFill>
                  <a:schemeClr val="tx1"/>
                </a:solidFill>
                <a:latin typeface="Times New Roman" pitchFamily="18" charset="0"/>
                <a:cs typeface="Times New Roman" pitchFamily="18" charset="0"/>
              </a:rPr>
              <a:t>Xitoy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ma’murlarining</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diqqat-e’tiborini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O‘rta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Osiyodan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chalg‘itib</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Tib</a:t>
            </a:r>
            <a:r>
              <a:rPr lang="ru-RU" sz="3200" b="1" dirty="0">
                <a:solidFill>
                  <a:srgbClr val="0000FF"/>
                </a:solidFill>
                <a:latin typeface="Times New Roman" pitchFamily="18" charset="0"/>
                <a:cs typeface="Times New Roman" pitchFamily="18" charset="0"/>
              </a:rPr>
              <a:t>е</a:t>
            </a:r>
            <a:r>
              <a:rPr lang="en-US" sz="3200" b="1" dirty="0" err="1">
                <a:solidFill>
                  <a:srgbClr val="0000FF"/>
                </a:solidFill>
                <a:latin typeface="Times New Roman" pitchFamily="18" charset="0"/>
                <a:cs typeface="Times New Roman" pitchFamily="18" charset="0"/>
              </a:rPr>
              <a:t>tga</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qaratishga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majbur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qildi</a:t>
            </a:r>
            <a:r>
              <a:rPr lang="en-US" sz="3200" b="1" dirty="0">
                <a:solidFill>
                  <a:schemeClr val="tx1"/>
                </a:solidFill>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Объект 2"/>
          <p:cNvSpPr>
            <a:spLocks noGrp="1"/>
          </p:cNvSpPr>
          <p:nvPr>
            <p:ph idx="1"/>
          </p:nvPr>
        </p:nvSpPr>
        <p:spPr>
          <a:xfrm>
            <a:off x="0" y="0"/>
            <a:ext cx="9144000" cy="6858000"/>
          </a:xfrm>
          <a:blipFill dpi="0" rotWithShape="1">
            <a:blip r:embed="rId2"/>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143986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i="1" dirty="0" err="1">
                <a:solidFill>
                  <a:schemeClr val="tx1"/>
                </a:solidFill>
              </a:rPr>
              <a:t>G’arbiy</a:t>
            </a:r>
            <a:r>
              <a:rPr lang="en-US" sz="2800" b="1" i="1" dirty="0">
                <a:solidFill>
                  <a:schemeClr val="tx1"/>
                </a:solidFill>
              </a:rPr>
              <a:t> Turk </a:t>
            </a:r>
            <a:r>
              <a:rPr lang="en-US" sz="2800" b="1" i="1" dirty="0" err="1">
                <a:solidFill>
                  <a:schemeClr val="tx1"/>
                </a:solidFill>
              </a:rPr>
              <a:t>hoqonligi</a:t>
            </a:r>
            <a:r>
              <a:rPr lang="en-US" sz="2800" b="1" i="1" dirty="0">
                <a:solidFill>
                  <a:schemeClr val="tx1"/>
                </a:solidFill>
              </a:rPr>
              <a:t> </a:t>
            </a:r>
            <a:r>
              <a:rPr lang="en-US" sz="2800" b="1" i="1" dirty="0" err="1">
                <a:solidFill>
                  <a:schemeClr val="tx1"/>
                </a:solidFill>
              </a:rPr>
              <a:t>davrida</a:t>
            </a:r>
            <a:r>
              <a:rPr lang="en-US" sz="2800" b="1" i="1" dirty="0">
                <a:solidFill>
                  <a:schemeClr val="tx1"/>
                </a:solidFill>
              </a:rPr>
              <a:t> </a:t>
            </a:r>
            <a:r>
              <a:rPr lang="en-US" sz="2800" b="1" i="1" dirty="0" err="1">
                <a:solidFill>
                  <a:schemeClr val="tx1"/>
                </a:solidFill>
              </a:rPr>
              <a:t>shaharlar</a:t>
            </a:r>
            <a:r>
              <a:rPr lang="en-US" sz="2800" b="1" i="1" dirty="0">
                <a:solidFill>
                  <a:schemeClr val="tx1"/>
                </a:solidFill>
              </a:rPr>
              <a:t> </a:t>
            </a:r>
            <a:r>
              <a:rPr lang="en-US" sz="2800" b="1" i="1" dirty="0" err="1">
                <a:solidFill>
                  <a:schemeClr val="tx1"/>
                </a:solidFill>
              </a:rPr>
              <a:t>hayoti</a:t>
            </a:r>
            <a:endParaRPr lang="ru-RU" sz="2800" dirty="0">
              <a:solidFill>
                <a:schemeClr val="tx1"/>
              </a:solidFill>
            </a:endParaRPr>
          </a:p>
        </p:txBody>
      </p:sp>
      <p:sp>
        <p:nvSpPr>
          <p:cNvPr id="4" name="Скругленный прямоугольник 3"/>
          <p:cNvSpPr/>
          <p:nvPr/>
        </p:nvSpPr>
        <p:spPr>
          <a:xfrm>
            <a:off x="312738" y="1439863"/>
            <a:ext cx="8640762" cy="522922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VI–VII  </a:t>
            </a:r>
            <a:r>
              <a:rPr lang="en-US" sz="3200" b="1" dirty="0" err="1">
                <a:solidFill>
                  <a:srgbClr val="0000FF"/>
                </a:solidFill>
                <a:latin typeface="Times New Roman" pitchFamily="18" charset="0"/>
                <a:cs typeface="Times New Roman" pitchFamily="18" charset="0"/>
              </a:rPr>
              <a:t>asrlarda</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harbiy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to‘qnashuvlar</a:t>
            </a:r>
            <a:r>
              <a:rPr lang="en-US" sz="3200" b="1" dirty="0">
                <a:solidFill>
                  <a:schemeClr val="tx1"/>
                </a:solidFill>
                <a:latin typeface="Times New Roman" pitchFamily="18" charset="0"/>
                <a:cs typeface="Times New Roman" pitchFamily="18" charset="0"/>
              </a:rPr>
              <a:t>  t</a:t>
            </a:r>
            <a:r>
              <a:rPr lang="ru-RU" sz="3200" b="1" dirty="0">
                <a:solidFill>
                  <a:schemeClr val="tx1"/>
                </a:solidFill>
                <a:latin typeface="Times New Roman" pitchFamily="18" charset="0"/>
                <a:cs typeface="Times New Roman" pitchFamily="18" charset="0"/>
              </a:rPr>
              <a:t>е</a:t>
            </a:r>
            <a:r>
              <a:rPr lang="en-US" sz="3200" b="1" dirty="0">
                <a:solidFill>
                  <a:schemeClr val="tx1"/>
                </a:solidFill>
                <a:latin typeface="Times New Roman" pitchFamily="18" charset="0"/>
                <a:cs typeface="Times New Roman" pitchFamily="18" charset="0"/>
              </a:rPr>
              <a:t>z-t</a:t>
            </a:r>
            <a:r>
              <a:rPr lang="ru-RU" sz="3200" b="1" dirty="0">
                <a:solidFill>
                  <a:schemeClr val="tx1"/>
                </a:solidFill>
                <a:latin typeface="Times New Roman" pitchFamily="18" charset="0"/>
                <a:cs typeface="Times New Roman" pitchFamily="18" charset="0"/>
              </a:rPr>
              <a:t>е</a:t>
            </a:r>
            <a:r>
              <a:rPr lang="en-US" sz="3200" b="1" dirty="0">
                <a:solidFill>
                  <a:schemeClr val="tx1"/>
                </a:solidFill>
                <a:latin typeface="Times New Roman" pitchFamily="18" charset="0"/>
                <a:cs typeface="Times New Roman" pitchFamily="18" charset="0"/>
              </a:rPr>
              <a:t>z  </a:t>
            </a:r>
            <a:r>
              <a:rPr lang="en-US" sz="3200" b="1" dirty="0" err="1">
                <a:solidFill>
                  <a:schemeClr val="tx1"/>
                </a:solidFill>
                <a:latin typeface="Times New Roman" pitchFamily="18" charset="0"/>
                <a:cs typeface="Times New Roman" pitchFamily="18" charset="0"/>
              </a:rPr>
              <a:t>bo‘lib</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turganligidan</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shaharlar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unchalik</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rivojlanmagan</a:t>
            </a:r>
            <a:r>
              <a:rPr lang="en-US" sz="3200" b="1" dirty="0">
                <a:solidFill>
                  <a:schemeClr val="tx1"/>
                </a:solidFill>
                <a:latin typeface="Times New Roman" pitchFamily="18" charset="0"/>
                <a:cs typeface="Times New Roman" pitchFamily="18" charset="0"/>
              </a:rPr>
              <a:t>.  Bu  </a:t>
            </a:r>
            <a:r>
              <a:rPr lang="en-US" sz="3200" b="1" dirty="0" err="1">
                <a:solidFill>
                  <a:schemeClr val="tx1"/>
                </a:solidFill>
                <a:latin typeface="Times New Roman" pitchFamily="18" charset="0"/>
                <a:cs typeface="Times New Roman" pitchFamily="18" charset="0"/>
              </a:rPr>
              <a:t>davrda</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qo‘rg‘on-qa’la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qurish</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avj</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olgandi</a:t>
            </a:r>
            <a:r>
              <a:rPr lang="en-US" sz="3200" b="1" dirty="0">
                <a:solidFill>
                  <a:schemeClr val="tx1"/>
                </a:solidFill>
                <a:latin typeface="Times New Roman" pitchFamily="18" charset="0"/>
                <a:cs typeface="Times New Roman" pitchFamily="18" charset="0"/>
              </a:rPr>
              <a:t>.  Boy  </a:t>
            </a:r>
            <a:r>
              <a:rPr lang="en-US" sz="3200" b="1" dirty="0" err="1">
                <a:solidFill>
                  <a:schemeClr val="tx1"/>
                </a:solidFill>
                <a:latin typeface="Times New Roman" pitchFamily="18" charset="0"/>
                <a:cs typeface="Times New Roman" pitchFamily="18" charset="0"/>
              </a:rPr>
              <a:t>yer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egalari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ana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shunday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qo‘rg‘on-qal’alarda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yashaganlar</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Xorazm</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vohasidagi</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bunday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qal’alar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ancha</a:t>
            </a:r>
            <a:r>
              <a:rPr lang="en-US" sz="3200" b="1" dirty="0">
                <a:solidFill>
                  <a:schemeClr val="tx1"/>
                </a:solidFill>
                <a:latin typeface="Times New Roman" pitchFamily="18" charset="0"/>
                <a:cs typeface="Times New Roman" pitchFamily="18" charset="0"/>
              </a:rPr>
              <a:t> k</a:t>
            </a:r>
            <a:r>
              <a:rPr lang="ru-RU" sz="3200" b="1" dirty="0">
                <a:solidFill>
                  <a:schemeClr val="tx1"/>
                </a:solidFill>
                <a:latin typeface="Times New Roman" pitchFamily="18" charset="0"/>
                <a:cs typeface="Times New Roman" pitchFamily="18" charset="0"/>
              </a:rPr>
              <a:t>е</a:t>
            </a:r>
            <a:r>
              <a:rPr lang="en-US" sz="3200" b="1" dirty="0" err="1">
                <a:solidFill>
                  <a:schemeClr val="tx1"/>
                </a:solidFill>
                <a:latin typeface="Times New Roman" pitchFamily="18" charset="0"/>
                <a:cs typeface="Times New Roman" pitchFamily="18" charset="0"/>
              </a:rPr>
              <a:t>ng</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o‘rganilgan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Birgina</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Berqutqal’a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mavz</a:t>
            </a:r>
            <a:r>
              <a:rPr lang="ru-RU" sz="3200" b="1" dirty="0">
                <a:solidFill>
                  <a:schemeClr val="tx1"/>
                </a:solidFill>
                <a:latin typeface="Times New Roman" pitchFamily="18" charset="0"/>
                <a:cs typeface="Times New Roman" pitchFamily="18" charset="0"/>
              </a:rPr>
              <a:t>е</a:t>
            </a:r>
            <a:r>
              <a:rPr lang="en-US" sz="3200" b="1" dirty="0" err="1">
                <a:solidFill>
                  <a:schemeClr val="tx1"/>
                </a:solidFill>
                <a:latin typeface="Times New Roman" pitchFamily="18" charset="0"/>
                <a:cs typeface="Times New Roman" pitchFamily="18" charset="0"/>
              </a:rPr>
              <a:t>yida</a:t>
            </a:r>
            <a:r>
              <a:rPr lang="en-US" sz="3200" b="1" dirty="0">
                <a:solidFill>
                  <a:schemeClr val="tx1"/>
                </a:solidFill>
                <a:latin typeface="Times New Roman" pitchFamily="18" charset="0"/>
                <a:cs typeface="Times New Roman" pitchFamily="18" charset="0"/>
              </a:rPr>
              <a:t> boy </a:t>
            </a:r>
            <a:r>
              <a:rPr lang="en-US" sz="3200" b="1" dirty="0" err="1">
                <a:solidFill>
                  <a:schemeClr val="tx1"/>
                </a:solidFill>
                <a:latin typeface="Times New Roman" pitchFamily="18" charset="0"/>
                <a:cs typeface="Times New Roman" pitchFamily="18" charset="0"/>
              </a:rPr>
              <a:t>va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zodagonlar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yashaydigan</a:t>
            </a: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96  ta  </a:t>
            </a:r>
            <a:r>
              <a:rPr lang="en-US" sz="3200" b="1">
                <a:solidFill>
                  <a:schemeClr val="tx1"/>
                </a:solidFill>
                <a:latin typeface="Times New Roman" pitchFamily="18" charset="0"/>
                <a:cs typeface="Times New Roman" pitchFamily="18" charset="0"/>
              </a:rPr>
              <a:t>shunday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qo‘rg‘onchalar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bo‘lganligi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aniqlandi</a:t>
            </a:r>
            <a:r>
              <a:rPr lang="en-US" sz="3200" b="1" dirty="0">
                <a:solidFill>
                  <a:schemeClr val="tx1"/>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Объект 2"/>
          <p:cNvSpPr>
            <a:spLocks noGrp="1"/>
          </p:cNvSpPr>
          <p:nvPr>
            <p:ph idx="1"/>
          </p:nvPr>
        </p:nvSpPr>
        <p:spPr>
          <a:xfrm>
            <a:off x="0" y="0"/>
            <a:ext cx="9144000" cy="6858000"/>
          </a:xfrm>
          <a:blipFill dpi="0" rotWithShape="1">
            <a:blip r:embed="rId2"/>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143986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i="1" dirty="0" err="1">
                <a:solidFill>
                  <a:schemeClr val="tx1"/>
                </a:solidFill>
              </a:rPr>
              <a:t>G’arbiy</a:t>
            </a:r>
            <a:r>
              <a:rPr lang="en-US" sz="2800" b="1" i="1" dirty="0">
                <a:solidFill>
                  <a:schemeClr val="tx1"/>
                </a:solidFill>
              </a:rPr>
              <a:t> Turk </a:t>
            </a:r>
            <a:r>
              <a:rPr lang="en-US" sz="2800" b="1" i="1" dirty="0" err="1">
                <a:solidFill>
                  <a:schemeClr val="tx1"/>
                </a:solidFill>
              </a:rPr>
              <a:t>hoqonligi</a:t>
            </a:r>
            <a:r>
              <a:rPr lang="en-US" sz="2800" b="1" i="1" dirty="0">
                <a:solidFill>
                  <a:schemeClr val="tx1"/>
                </a:solidFill>
              </a:rPr>
              <a:t> </a:t>
            </a:r>
            <a:r>
              <a:rPr lang="en-US" sz="2800" b="1" i="1" dirty="0" err="1">
                <a:solidFill>
                  <a:schemeClr val="tx1"/>
                </a:solidFill>
              </a:rPr>
              <a:t>davrida</a:t>
            </a:r>
            <a:r>
              <a:rPr lang="en-US" sz="2800" b="1" i="1" dirty="0">
                <a:solidFill>
                  <a:schemeClr val="tx1"/>
                </a:solidFill>
              </a:rPr>
              <a:t> </a:t>
            </a:r>
            <a:r>
              <a:rPr lang="en-US" sz="2800" b="1" i="1" dirty="0" err="1">
                <a:solidFill>
                  <a:schemeClr val="tx1"/>
                </a:solidFill>
              </a:rPr>
              <a:t>shaharlar</a:t>
            </a:r>
            <a:r>
              <a:rPr lang="en-US" sz="2800" b="1" i="1" dirty="0">
                <a:solidFill>
                  <a:schemeClr val="tx1"/>
                </a:solidFill>
              </a:rPr>
              <a:t> </a:t>
            </a:r>
            <a:r>
              <a:rPr lang="en-US" sz="2800" b="1" i="1" dirty="0" err="1">
                <a:solidFill>
                  <a:schemeClr val="tx1"/>
                </a:solidFill>
              </a:rPr>
              <a:t>hayoti</a:t>
            </a:r>
            <a:endParaRPr lang="ru-RU" sz="2800" dirty="0">
              <a:solidFill>
                <a:schemeClr val="tx1"/>
              </a:solidFill>
            </a:endParaRPr>
          </a:p>
        </p:txBody>
      </p:sp>
      <p:sp>
        <p:nvSpPr>
          <p:cNvPr id="4" name="Скругленный прямоугольник 3"/>
          <p:cNvSpPr/>
          <p:nvPr/>
        </p:nvSpPr>
        <p:spPr>
          <a:xfrm>
            <a:off x="312738" y="1439863"/>
            <a:ext cx="8640762" cy="522922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600" b="1" dirty="0">
                <a:solidFill>
                  <a:schemeClr val="tx1"/>
                </a:solidFill>
                <a:latin typeface="Times New Roman" pitchFamily="18" charset="0"/>
                <a:cs typeface="Times New Roman" pitchFamily="18" charset="0"/>
              </a:rPr>
              <a:t>	V-VIII  </a:t>
            </a:r>
            <a:r>
              <a:rPr lang="en-US" sz="3600" b="1" dirty="0" err="1">
                <a:solidFill>
                  <a:schemeClr val="tx1"/>
                </a:solidFill>
                <a:latin typeface="Times New Roman" pitchFamily="18" charset="0"/>
                <a:cs typeface="Times New Roman" pitchFamily="18" charset="0"/>
              </a:rPr>
              <a:t>asrda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shaharlar</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odatda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unchalik</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katta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bo‘lmasdi</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Masalan</a:t>
            </a:r>
            <a:r>
              <a:rPr lang="en-US" sz="3600" b="1" dirty="0">
                <a:solidFill>
                  <a:schemeClr val="tx1"/>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Afrosiyob</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xarobalari</a:t>
            </a:r>
            <a:r>
              <a:rPr lang="en-US" sz="3600" b="1" dirty="0">
                <a:solidFill>
                  <a:schemeClr val="tx1"/>
                </a:solidFill>
                <a:latin typeface="Times New Roman" pitchFamily="18" charset="0"/>
                <a:cs typeface="Times New Roman" pitchFamily="18" charset="0"/>
              </a:rPr>
              <a:t>  </a:t>
            </a:r>
            <a:r>
              <a:rPr lang="en-US" sz="3600" b="1" dirty="0">
                <a:solidFill>
                  <a:srgbClr val="FF0000"/>
                </a:solidFill>
                <a:latin typeface="Times New Roman" pitchFamily="18" charset="0"/>
                <a:cs typeface="Times New Roman" pitchFamily="18" charset="0"/>
              </a:rPr>
              <a:t>216</a:t>
            </a:r>
            <a:r>
              <a:rPr lang="en-US" sz="3600" b="1" dirty="0">
                <a:solidFill>
                  <a:schemeClr val="tx1"/>
                </a:solidFill>
                <a:latin typeface="Times New Roman" pitchFamily="18" charset="0"/>
                <a:cs typeface="Times New Roman" pitchFamily="18" charset="0"/>
              </a:rPr>
              <a:t>  g</a:t>
            </a:r>
            <a:r>
              <a:rPr lang="ru-RU" sz="3600" b="1" dirty="0">
                <a:solidFill>
                  <a:schemeClr val="tx1"/>
                </a:solidFill>
                <a:latin typeface="Times New Roman" pitchFamily="18" charset="0"/>
                <a:cs typeface="Times New Roman" pitchFamily="18" charset="0"/>
              </a:rPr>
              <a:t>е</a:t>
            </a:r>
            <a:r>
              <a:rPr lang="en-US" sz="3600" b="1" dirty="0" err="1">
                <a:solidFill>
                  <a:schemeClr val="tx1"/>
                </a:solidFill>
                <a:latin typeface="Times New Roman" pitchFamily="18" charset="0"/>
                <a:cs typeface="Times New Roman" pitchFamily="18" charset="0"/>
              </a:rPr>
              <a:t>ktar</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atrofida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bo’lgan</a:t>
            </a:r>
            <a:r>
              <a:rPr lang="en-US" sz="3600" b="1" dirty="0">
                <a:solidFill>
                  <a:schemeClr val="tx1"/>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Eski</a:t>
            </a:r>
            <a:r>
              <a:rPr lang="en-US" sz="3600" b="1" dirty="0">
                <a:solidFill>
                  <a:srgbClr val="FF0000"/>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Payk</a:t>
            </a:r>
            <a:r>
              <a:rPr lang="ru-RU" sz="3600" b="1" dirty="0">
                <a:solidFill>
                  <a:srgbClr val="FF0000"/>
                </a:solidFill>
                <a:latin typeface="Times New Roman" pitchFamily="18" charset="0"/>
                <a:cs typeface="Times New Roman" pitchFamily="18" charset="0"/>
              </a:rPr>
              <a:t>е</a:t>
            </a:r>
            <a:r>
              <a:rPr lang="en-US" sz="3600" b="1" dirty="0" err="1">
                <a:solidFill>
                  <a:srgbClr val="FF0000"/>
                </a:solidFill>
                <a:latin typeface="Times New Roman" pitchFamily="18" charset="0"/>
                <a:cs typeface="Times New Roman" pitchFamily="18" charset="0"/>
              </a:rPr>
              <a:t>nt</a:t>
            </a:r>
            <a:r>
              <a:rPr lang="en-US" sz="3600" b="1" dirty="0">
                <a:solidFill>
                  <a:srgbClr val="FF0000"/>
                </a:solidFill>
                <a:latin typeface="Times New Roman" pitchFamily="18" charset="0"/>
                <a:cs typeface="Times New Roman" pitchFamily="18" charset="0"/>
              </a:rPr>
              <a:t>  </a:t>
            </a:r>
            <a:r>
              <a:rPr lang="en-US" sz="3600" b="1" dirty="0">
                <a:solidFill>
                  <a:schemeClr val="tx1"/>
                </a:solidFill>
                <a:latin typeface="Times New Roman" pitchFamily="18" charset="0"/>
                <a:cs typeface="Times New Roman" pitchFamily="18" charset="0"/>
              </a:rPr>
              <a:t>d</a:t>
            </a:r>
            <a:r>
              <a:rPr lang="ru-RU" sz="3600" b="1" dirty="0">
                <a:solidFill>
                  <a:schemeClr val="tx1"/>
                </a:solidFill>
                <a:latin typeface="Times New Roman" pitchFamily="18" charset="0"/>
                <a:cs typeface="Times New Roman" pitchFamily="18" charset="0"/>
              </a:rPr>
              <a:t>е</a:t>
            </a:r>
            <a:r>
              <a:rPr lang="en-US" sz="3600" b="1" dirty="0" err="1">
                <a:solidFill>
                  <a:schemeClr val="tx1"/>
                </a:solidFill>
                <a:latin typeface="Times New Roman" pitchFamily="18" charset="0"/>
                <a:cs typeface="Times New Roman" pitchFamily="18" charset="0"/>
              </a:rPr>
              <a:t>vorining</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umumiy</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uzunligi</a:t>
            </a:r>
            <a:r>
              <a:rPr lang="en-US" sz="3600" b="1" dirty="0">
                <a:solidFill>
                  <a:schemeClr val="tx1"/>
                </a:solidFill>
                <a:latin typeface="Times New Roman" pitchFamily="18" charset="0"/>
                <a:cs typeface="Times New Roman" pitchFamily="18" charset="0"/>
              </a:rPr>
              <a:t>  </a:t>
            </a:r>
            <a:r>
              <a:rPr lang="en-US" sz="3600" b="1" dirty="0">
                <a:solidFill>
                  <a:srgbClr val="FF0000"/>
                </a:solidFill>
                <a:latin typeface="Times New Roman" pitchFamily="18" charset="0"/>
                <a:cs typeface="Times New Roman" pitchFamily="18" charset="0"/>
              </a:rPr>
              <a:t>2  km  </a:t>
            </a:r>
            <a:r>
              <a:rPr lang="en-US" sz="3600" b="1" dirty="0" err="1">
                <a:solidFill>
                  <a:schemeClr val="tx1"/>
                </a:solidFill>
                <a:latin typeface="Times New Roman" pitchFamily="18" charset="0"/>
                <a:cs typeface="Times New Roman" pitchFamily="18" charset="0"/>
              </a:rPr>
              <a:t>atrofida</a:t>
            </a:r>
            <a:r>
              <a:rPr lang="en-US" sz="3600" b="1" dirty="0">
                <a:solidFill>
                  <a:schemeClr val="tx1"/>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Chochdagi</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asosiy</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shahar</a:t>
            </a:r>
            <a:r>
              <a:rPr lang="en-US" sz="3600" b="1" dirty="0">
                <a:solidFill>
                  <a:schemeClr val="tx1"/>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Bink</a:t>
            </a:r>
            <a:r>
              <a:rPr lang="ru-RU" sz="3600" b="1" dirty="0">
                <a:solidFill>
                  <a:srgbClr val="FF0000"/>
                </a:solidFill>
                <a:latin typeface="Times New Roman" pitchFamily="18" charset="0"/>
                <a:cs typeface="Times New Roman" pitchFamily="18" charset="0"/>
              </a:rPr>
              <a:t>е</a:t>
            </a:r>
            <a:r>
              <a:rPr lang="en-US" sz="3600" b="1" dirty="0" err="1">
                <a:solidFill>
                  <a:srgbClr val="FF0000"/>
                </a:solidFill>
                <a:latin typeface="Times New Roman" pitchFamily="18" charset="0"/>
                <a:cs typeface="Times New Roman" pitchFamily="18" charset="0"/>
              </a:rPr>
              <a:t>nt</a:t>
            </a:r>
            <a:r>
              <a:rPr lang="en-US" sz="3600" b="1" dirty="0">
                <a:solidFill>
                  <a:srgbClr val="FF0000"/>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ch</a:t>
            </a:r>
            <a:r>
              <a:rPr lang="ru-RU" sz="3600" b="1" dirty="0">
                <a:solidFill>
                  <a:schemeClr val="tx1"/>
                </a:solidFill>
                <a:latin typeface="Times New Roman" pitchFamily="18" charset="0"/>
                <a:cs typeface="Times New Roman" pitchFamily="18" charset="0"/>
              </a:rPr>
              <a:t>е</a:t>
            </a:r>
            <a:r>
              <a:rPr lang="en-US" sz="3600" b="1" dirty="0" err="1">
                <a:solidFill>
                  <a:schemeClr val="tx1"/>
                </a:solidFill>
                <a:latin typeface="Times New Roman" pitchFamily="18" charset="0"/>
                <a:cs typeface="Times New Roman" pitchFamily="18" charset="0"/>
              </a:rPr>
              <a:t>garasi</a:t>
            </a:r>
            <a:r>
              <a:rPr lang="en-US" sz="3600" b="1" dirty="0">
                <a:solidFill>
                  <a:schemeClr val="tx1"/>
                </a:solidFill>
                <a:latin typeface="Times New Roman" pitchFamily="18" charset="0"/>
                <a:cs typeface="Times New Roman" pitchFamily="18" charset="0"/>
              </a:rPr>
              <a:t>  </a:t>
            </a:r>
            <a:r>
              <a:rPr lang="en-US" sz="3600" b="1" dirty="0">
                <a:solidFill>
                  <a:srgbClr val="FF0000"/>
                </a:solidFill>
                <a:latin typeface="Times New Roman" pitchFamily="18" charset="0"/>
                <a:cs typeface="Times New Roman" pitchFamily="18" charset="0"/>
              </a:rPr>
              <a:t>5</a:t>
            </a:r>
            <a:r>
              <a:rPr lang="en-US" sz="3600" b="1" dirty="0">
                <a:solidFill>
                  <a:schemeClr val="tx1"/>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Koson</a:t>
            </a:r>
            <a:r>
              <a:rPr lang="en-US" sz="3600" b="1" dirty="0">
                <a:solidFill>
                  <a:schemeClr val="tx1"/>
                </a:solidFill>
                <a:latin typeface="Times New Roman" pitchFamily="18" charset="0"/>
                <a:cs typeface="Times New Roman" pitchFamily="18" charset="0"/>
              </a:rPr>
              <a:t>  </a:t>
            </a:r>
            <a:r>
              <a:rPr lang="en-US" sz="3600" b="1" dirty="0">
                <a:solidFill>
                  <a:srgbClr val="FF0000"/>
                </a:solidFill>
                <a:latin typeface="Times New Roman" pitchFamily="18" charset="0"/>
                <a:cs typeface="Times New Roman" pitchFamily="18" charset="0"/>
              </a:rPr>
              <a:t>2</a:t>
            </a:r>
            <a:r>
              <a:rPr lang="en-US" sz="3600" b="1" dirty="0">
                <a:solidFill>
                  <a:schemeClr val="tx1"/>
                </a:solidFill>
                <a:latin typeface="Times New Roman" pitchFamily="18" charset="0"/>
                <a:cs typeface="Times New Roman" pitchFamily="18" charset="0"/>
              </a:rPr>
              <a:t>,  </a:t>
            </a:r>
            <a:r>
              <a:rPr lang="en-US" sz="3600" b="1" dirty="0" err="1">
                <a:solidFill>
                  <a:srgbClr val="FF0000"/>
                </a:solidFill>
                <a:latin typeface="Times New Roman" pitchFamily="18" charset="0"/>
                <a:cs typeface="Times New Roman" pitchFamily="18" charset="0"/>
              </a:rPr>
              <a:t>Termizning</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umumiy</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doirasi</a:t>
            </a:r>
            <a:r>
              <a:rPr lang="en-US" sz="3600" b="1" dirty="0">
                <a:solidFill>
                  <a:schemeClr val="tx1"/>
                </a:solidFill>
                <a:latin typeface="Times New Roman" pitchFamily="18" charset="0"/>
                <a:cs typeface="Times New Roman" pitchFamily="18" charset="0"/>
              </a:rPr>
              <a:t> </a:t>
            </a:r>
            <a:r>
              <a:rPr lang="en-US" sz="3600" b="1" dirty="0">
                <a:solidFill>
                  <a:srgbClr val="FF0000"/>
                </a:solidFill>
                <a:latin typeface="Times New Roman" pitchFamily="18" charset="0"/>
                <a:cs typeface="Times New Roman" pitchFamily="18" charset="0"/>
              </a:rPr>
              <a:t>7–10 km </a:t>
            </a:r>
            <a:r>
              <a:rPr lang="en-US" sz="3600" b="1" dirty="0" err="1">
                <a:solidFill>
                  <a:schemeClr val="tx1"/>
                </a:solidFill>
                <a:latin typeface="Times New Roman" pitchFamily="18" charset="0"/>
                <a:cs typeface="Times New Roman" pitchFamily="18" charset="0"/>
              </a:rPr>
              <a:t>atrofida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bo‘lgan</a:t>
            </a:r>
            <a:r>
              <a:rPr lang="en-US" sz="3600" b="1" dirty="0">
                <a:solidFill>
                  <a:schemeClr val="tx1"/>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i="1" dirty="0">
                <a:solidFill>
                  <a:schemeClr val="tx1"/>
                </a:solidFill>
              </a:rPr>
              <a:t>Turk </a:t>
            </a:r>
            <a:r>
              <a:rPr lang="en-US" sz="4000" b="1" i="1" dirty="0" err="1">
                <a:solidFill>
                  <a:schemeClr val="tx1"/>
                </a:solidFill>
              </a:rPr>
              <a:t>hoqonligining</a:t>
            </a:r>
            <a:r>
              <a:rPr lang="en-US" sz="4000" b="1" i="1" dirty="0">
                <a:solidFill>
                  <a:schemeClr val="tx1"/>
                </a:solidFill>
              </a:rPr>
              <a:t> </a:t>
            </a:r>
            <a:r>
              <a:rPr lang="en-US" sz="4000" b="1" i="1" dirty="0" err="1">
                <a:solidFill>
                  <a:schemeClr val="tx1"/>
                </a:solidFill>
              </a:rPr>
              <a:t>harbiy</a:t>
            </a:r>
            <a:r>
              <a:rPr lang="en-US" sz="4000" b="1" i="1" dirty="0">
                <a:solidFill>
                  <a:schemeClr val="tx1"/>
                </a:solidFill>
              </a:rPr>
              <a:t> </a:t>
            </a:r>
            <a:r>
              <a:rPr lang="en-US" sz="4000" b="1" i="1" dirty="0" err="1">
                <a:solidFill>
                  <a:schemeClr val="tx1"/>
                </a:solidFill>
              </a:rPr>
              <a:t>holati</a:t>
            </a:r>
            <a:endParaRPr lang="ru-RU" sz="4000" dirty="0">
              <a:solidFill>
                <a:schemeClr val="tx1"/>
              </a:solidFill>
            </a:endParaRPr>
          </a:p>
        </p:txBody>
      </p:sp>
      <p:sp>
        <p:nvSpPr>
          <p:cNvPr id="4" name="Скругленный прямоугольник 3"/>
          <p:cNvSpPr/>
          <p:nvPr/>
        </p:nvSpPr>
        <p:spPr>
          <a:xfrm>
            <a:off x="312738" y="908050"/>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200" b="1" dirty="0">
                <a:solidFill>
                  <a:schemeClr val="tx1"/>
                </a:solidFill>
                <a:latin typeface="Times New Roman" pitchFamily="18" charset="0"/>
                <a:cs typeface="Times New Roman" pitchFamily="18" charset="0"/>
              </a:rPr>
              <a:t>	 Turk  </a:t>
            </a:r>
            <a:r>
              <a:rPr lang="en-US" sz="3200" b="1" dirty="0" err="1">
                <a:solidFill>
                  <a:schemeClr val="tx1"/>
                </a:solidFill>
                <a:latin typeface="Times New Roman" pitchFamily="18" charset="0"/>
                <a:cs typeface="Times New Roman" pitchFamily="18" charset="0"/>
              </a:rPr>
              <a:t>xoqonligidagi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har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bir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hokimlikda</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bir</a:t>
            </a:r>
            <a:r>
              <a:rPr lang="en-US" sz="3200" b="1" dirty="0">
                <a:solidFill>
                  <a:srgbClr val="0000FF"/>
                </a:solidFill>
                <a:latin typeface="Times New Roman" pitchFamily="18" charset="0"/>
                <a:cs typeface="Times New Roman" pitchFamily="18" charset="0"/>
              </a:rPr>
              <a:t>  n</a:t>
            </a:r>
            <a:r>
              <a:rPr lang="ru-RU" sz="3200" b="1" dirty="0">
                <a:solidFill>
                  <a:srgbClr val="0000FF"/>
                </a:solidFill>
                <a:latin typeface="Times New Roman" pitchFamily="18" charset="0"/>
                <a:cs typeface="Times New Roman" pitchFamily="18" charset="0"/>
              </a:rPr>
              <a:t>е</a:t>
            </a:r>
            <a:r>
              <a:rPr lang="en-US" sz="3200" b="1" dirty="0">
                <a:solidFill>
                  <a:srgbClr val="0000FF"/>
                </a:solidFill>
                <a:latin typeface="Times New Roman" pitchFamily="18" charset="0"/>
                <a:cs typeface="Times New Roman" pitchFamily="18" charset="0"/>
              </a:rPr>
              <a:t>cha  </a:t>
            </a:r>
            <a:r>
              <a:rPr lang="en-US" sz="3200" b="1" dirty="0" err="1">
                <a:solidFill>
                  <a:srgbClr val="0000FF"/>
                </a:solidFill>
                <a:latin typeface="Times New Roman" pitchFamily="18" charset="0"/>
                <a:cs typeface="Times New Roman" pitchFamily="18" charset="0"/>
              </a:rPr>
              <a:t>yuzdan</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tortib</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bir</a:t>
            </a:r>
            <a:r>
              <a:rPr lang="en-US" sz="3200" b="1" dirty="0">
                <a:solidFill>
                  <a:srgbClr val="0000FF"/>
                </a:solidFill>
                <a:latin typeface="Times New Roman" pitchFamily="18" charset="0"/>
                <a:cs typeface="Times New Roman" pitchFamily="18" charset="0"/>
              </a:rPr>
              <a:t>  n</a:t>
            </a:r>
            <a:r>
              <a:rPr lang="ru-RU" sz="3200" b="1" dirty="0">
                <a:solidFill>
                  <a:srgbClr val="0000FF"/>
                </a:solidFill>
                <a:latin typeface="Times New Roman" pitchFamily="18" charset="0"/>
                <a:cs typeface="Times New Roman" pitchFamily="18" charset="0"/>
              </a:rPr>
              <a:t>е</a:t>
            </a:r>
            <a:r>
              <a:rPr lang="en-US" sz="3200" b="1" dirty="0">
                <a:solidFill>
                  <a:srgbClr val="0000FF"/>
                </a:solidFill>
                <a:latin typeface="Times New Roman" pitchFamily="18" charset="0"/>
                <a:cs typeface="Times New Roman" pitchFamily="18" charset="0"/>
              </a:rPr>
              <a:t>cha  </a:t>
            </a:r>
            <a:r>
              <a:rPr lang="en-US" sz="3200" b="1" dirty="0" err="1">
                <a:solidFill>
                  <a:srgbClr val="0000FF"/>
                </a:solidFill>
                <a:latin typeface="Times New Roman" pitchFamily="18" charset="0"/>
                <a:cs typeface="Times New Roman" pitchFamily="18" charset="0"/>
              </a:rPr>
              <a:t>ming</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sonli</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o‘z</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qo‘shinlari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bo‘lgan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Qo‘shin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to‘plashda</a:t>
            </a:r>
            <a:r>
              <a:rPr lang="en-US" sz="3200" b="1" dirty="0">
                <a:solidFill>
                  <a:schemeClr val="tx1"/>
                </a:solidFill>
                <a:latin typeface="Times New Roman" pitchFamily="18" charset="0"/>
                <a:cs typeface="Times New Roman" pitchFamily="18" charset="0"/>
              </a:rPr>
              <a:t> ham </a:t>
            </a:r>
            <a:r>
              <a:rPr lang="en-US" sz="3200" b="1" dirty="0" err="1">
                <a:solidFill>
                  <a:srgbClr val="0000FF"/>
                </a:solidFill>
                <a:latin typeface="Times New Roman" pitchFamily="18" charset="0"/>
                <a:cs typeface="Times New Roman" pitchFamily="18" charset="0"/>
              </a:rPr>
              <a:t>sinfiy</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tabaqalanish</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asosiy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rol</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o‘ynagan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Jumladan</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otliq</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askarlar</a:t>
            </a:r>
            <a:r>
              <a:rPr lang="en-US" sz="3200" b="1" dirty="0">
                <a:solidFill>
                  <a:srgbClr val="0000FF"/>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urug</a:t>
            </a:r>
            <a:r>
              <a:rPr lang="en-US" sz="3200" b="1" u="sng"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zodagonlari</a:t>
            </a:r>
            <a:r>
              <a:rPr lang="en-US" sz="3200" b="1" u="sng"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vakillaridan</a:t>
            </a:r>
            <a:r>
              <a:rPr lang="en-US" sz="3200" b="1" u="sng"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tanlanib</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o‘q-yoy</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dubulg‘a</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qilich</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va</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shamshir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bilan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qurollangan</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Piyoda</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askarlar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esa</a:t>
            </a:r>
            <a:r>
              <a:rPr lang="en-US" sz="3200" b="1"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yollangan</a:t>
            </a:r>
            <a:r>
              <a:rPr lang="en-US" sz="3200" b="1" u="sng"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fuqorolar</a:t>
            </a:r>
            <a:r>
              <a:rPr lang="en-US" sz="3200" b="1" u="sng"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va</a:t>
            </a:r>
            <a:r>
              <a:rPr lang="en-US" sz="3200" b="1" u="sng" dirty="0">
                <a:solidFill>
                  <a:schemeClr val="tx1"/>
                </a:solidFill>
                <a:latin typeface="Times New Roman" pitchFamily="18" charset="0"/>
                <a:cs typeface="Times New Roman" pitchFamily="18" charset="0"/>
              </a:rPr>
              <a:t>  </a:t>
            </a:r>
            <a:r>
              <a:rPr lang="en-US" sz="3200" b="1" u="sng" dirty="0" err="1">
                <a:solidFill>
                  <a:schemeClr val="tx1"/>
                </a:solidFill>
                <a:latin typeface="Times New Roman" pitchFamily="18" charset="0"/>
                <a:cs typeface="Times New Roman" pitchFamily="18" charset="0"/>
              </a:rPr>
              <a:t>qullardan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iborat</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bo‘lgan</a:t>
            </a:r>
            <a:r>
              <a:rPr lang="en-US" sz="3200" b="1" dirty="0">
                <a:solidFill>
                  <a:schemeClr val="tx1"/>
                </a:solidFill>
                <a:latin typeface="Times New Roman" pitchFamily="18" charset="0"/>
                <a:cs typeface="Times New Roman" pitchFamily="18" charset="0"/>
              </a:rPr>
              <a:t>.</a:t>
            </a:r>
            <a:endParaRPr lang="ru-RU" sz="32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i="1" dirty="0">
                <a:solidFill>
                  <a:schemeClr val="tx1"/>
                </a:solidFill>
              </a:rPr>
              <a:t>Turk </a:t>
            </a:r>
            <a:r>
              <a:rPr lang="en-US" sz="4000" b="1" i="1" dirty="0" err="1">
                <a:solidFill>
                  <a:schemeClr val="tx1"/>
                </a:solidFill>
              </a:rPr>
              <a:t>hoqonligi</a:t>
            </a:r>
            <a:r>
              <a:rPr lang="en-US" sz="4000" b="1" i="1" dirty="0">
                <a:solidFill>
                  <a:schemeClr val="tx1"/>
                </a:solidFill>
              </a:rPr>
              <a:t> </a:t>
            </a:r>
            <a:r>
              <a:rPr lang="en-US" sz="4000" b="1" i="1" dirty="0" err="1">
                <a:solidFill>
                  <a:schemeClr val="tx1"/>
                </a:solidFill>
              </a:rPr>
              <a:t>madaniy</a:t>
            </a:r>
            <a:r>
              <a:rPr lang="en-US" sz="4000" b="1" i="1" dirty="0">
                <a:solidFill>
                  <a:schemeClr val="tx1"/>
                </a:solidFill>
              </a:rPr>
              <a:t>  </a:t>
            </a:r>
            <a:r>
              <a:rPr lang="en-US" sz="4000" b="1" i="1" dirty="0" err="1">
                <a:solidFill>
                  <a:schemeClr val="tx1"/>
                </a:solidFill>
              </a:rPr>
              <a:t>hayoti</a:t>
            </a:r>
            <a:endParaRPr lang="ru-RU" sz="4000" dirty="0">
              <a:solidFill>
                <a:schemeClr val="tx1"/>
              </a:solidFill>
            </a:endParaRPr>
          </a:p>
        </p:txBody>
      </p:sp>
      <p:sp>
        <p:nvSpPr>
          <p:cNvPr id="4" name="Скругленный прямоугольник 3"/>
          <p:cNvSpPr/>
          <p:nvPr/>
        </p:nvSpPr>
        <p:spPr>
          <a:xfrm>
            <a:off x="312738" y="908050"/>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Turkiy</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xalqlar</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dunyodagi</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qadimiy</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yozma</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madaniyatga</a:t>
            </a:r>
            <a:r>
              <a:rPr lang="en-US" sz="3000" b="1" dirty="0">
                <a:solidFill>
                  <a:srgbClr val="0000FF"/>
                </a:solidFill>
                <a:latin typeface="Times New Roman" pitchFamily="18" charset="0"/>
                <a:cs typeface="Times New Roman" pitchFamily="18" charset="0"/>
              </a:rPr>
              <a:t> </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ega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bo‘lgan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xalqlardan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hisoblanadi</a:t>
            </a:r>
            <a:r>
              <a:rPr lang="en-US" sz="3000" b="1" dirty="0">
                <a:solidFill>
                  <a:schemeClr val="tx1"/>
                </a:solidFill>
                <a:latin typeface="Times New Roman" pitchFamily="18" charset="0"/>
                <a:cs typeface="Times New Roman" pitchFamily="18" charset="0"/>
              </a:rPr>
              <a:t>.  Turk  </a:t>
            </a:r>
            <a:r>
              <a:rPr lang="en-US" sz="3000" b="1" dirty="0" err="1">
                <a:solidFill>
                  <a:schemeClr val="tx1"/>
                </a:solidFill>
                <a:latin typeface="Times New Roman" pitchFamily="18" charset="0"/>
                <a:cs typeface="Times New Roman" pitchFamily="18" charset="0"/>
              </a:rPr>
              <a:t>hukmronligi</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davrida</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sug‘d</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yozuvi</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oromiy</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yozuvi</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xorazm</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yozuvi</a:t>
            </a:r>
            <a:r>
              <a:rPr lang="en-US" sz="3000" b="1" dirty="0">
                <a:solidFill>
                  <a:srgbClr val="0000FF"/>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bilan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bir</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qatorda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qadimiy</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turkiy</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xalqlarning</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yozuvi</a:t>
            </a:r>
            <a:r>
              <a:rPr lang="en-US" sz="3000" b="1" dirty="0">
                <a:solidFill>
                  <a:srgbClr val="0000FF"/>
                </a:solidFill>
                <a:latin typeface="Times New Roman" pitchFamily="18" charset="0"/>
                <a:cs typeface="Times New Roman" pitchFamily="18" charset="0"/>
              </a:rPr>
              <a:t>  </a:t>
            </a:r>
            <a:r>
              <a:rPr lang="en-US" sz="3000" b="1" i="1" u="sng" dirty="0">
                <a:solidFill>
                  <a:srgbClr val="7030A0"/>
                </a:solidFill>
                <a:latin typeface="Times New Roman" pitchFamily="18" charset="0"/>
                <a:cs typeface="Times New Roman" pitchFamily="18" charset="0"/>
              </a:rPr>
              <a:t>«Turk-Run  </a:t>
            </a:r>
            <a:r>
              <a:rPr lang="en-US" sz="3000" b="1" i="1" u="sng" dirty="0" err="1">
                <a:solidFill>
                  <a:srgbClr val="7030A0"/>
                </a:solidFill>
                <a:latin typeface="Times New Roman" pitchFamily="18" charset="0"/>
                <a:cs typeface="Times New Roman" pitchFamily="18" charset="0"/>
              </a:rPr>
              <a:t>yozuvi</a:t>
            </a:r>
            <a:r>
              <a:rPr lang="en-US" sz="3000" b="1" i="1" u="sng" dirty="0">
                <a:solidFill>
                  <a:srgbClr val="7030A0"/>
                </a:solidFill>
                <a:latin typeface="Times New Roman" pitchFamily="18" charset="0"/>
                <a:cs typeface="Times New Roman" pitchFamily="18" charset="0"/>
              </a:rPr>
              <a:t>»,  «</a:t>
            </a:r>
            <a:r>
              <a:rPr lang="en-US" sz="3000" b="1" i="1" u="sng" dirty="0" err="1">
                <a:solidFill>
                  <a:srgbClr val="7030A0"/>
                </a:solidFill>
                <a:latin typeface="Times New Roman" pitchFamily="18" charset="0"/>
                <a:cs typeface="Times New Roman" pitchFamily="18" charset="0"/>
              </a:rPr>
              <a:t>O‘rxun-Enasoy</a:t>
            </a:r>
            <a:r>
              <a:rPr lang="en-US" sz="3000" b="1" i="1" u="sng" dirty="0">
                <a:solidFill>
                  <a:srgbClr val="7030A0"/>
                </a:solidFill>
                <a:latin typeface="Times New Roman" pitchFamily="18" charset="0"/>
                <a:cs typeface="Times New Roman" pitchFamily="18" charset="0"/>
              </a:rPr>
              <a:t>  </a:t>
            </a:r>
            <a:r>
              <a:rPr lang="en-US" sz="3000" b="1" i="1" u="sng" dirty="0" err="1">
                <a:solidFill>
                  <a:srgbClr val="7030A0"/>
                </a:solidFill>
                <a:latin typeface="Times New Roman" pitchFamily="18" charset="0"/>
                <a:cs typeface="Times New Roman" pitchFamily="18" charset="0"/>
              </a:rPr>
              <a:t>yozuvi</a:t>
            </a:r>
            <a:r>
              <a:rPr lang="en-US" sz="3000" b="1" i="1" u="sng" dirty="0">
                <a:solidFill>
                  <a:srgbClr val="7030A0"/>
                </a:solidFill>
                <a:latin typeface="Times New Roman" pitchFamily="18" charset="0"/>
                <a:cs typeface="Times New Roman" pitchFamily="18" charset="0"/>
              </a:rPr>
              <a:t>»,  «</a:t>
            </a:r>
            <a:r>
              <a:rPr lang="en-US" sz="3000" b="1" i="1" u="sng" dirty="0" err="1">
                <a:solidFill>
                  <a:srgbClr val="7030A0"/>
                </a:solidFill>
                <a:latin typeface="Times New Roman" pitchFamily="18" charset="0"/>
                <a:cs typeface="Times New Roman" pitchFamily="18" charset="0"/>
              </a:rPr>
              <a:t>Ko‘k</a:t>
            </a:r>
            <a:r>
              <a:rPr lang="en-US" sz="3000" b="1" i="1" u="sng" dirty="0">
                <a:solidFill>
                  <a:srgbClr val="7030A0"/>
                </a:solidFill>
                <a:latin typeface="Times New Roman" pitchFamily="18" charset="0"/>
                <a:cs typeface="Times New Roman" pitchFamily="18" charset="0"/>
              </a:rPr>
              <a:t> Turk  </a:t>
            </a:r>
            <a:r>
              <a:rPr lang="en-US" sz="3000" b="1" i="1" u="sng" dirty="0" err="1">
                <a:solidFill>
                  <a:srgbClr val="7030A0"/>
                </a:solidFill>
                <a:latin typeface="Times New Roman" pitchFamily="18" charset="0"/>
                <a:cs typeface="Times New Roman" pitchFamily="18" charset="0"/>
              </a:rPr>
              <a:t>yozuvi</a:t>
            </a:r>
            <a:r>
              <a:rPr lang="en-US" sz="3000" b="1" i="1" u="sng" dirty="0">
                <a:solidFill>
                  <a:srgbClr val="7030A0"/>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nomalarda</a:t>
            </a:r>
            <a:r>
              <a:rPr lang="en-US" sz="3000" b="1" dirty="0">
                <a:solidFill>
                  <a:schemeClr val="tx1"/>
                </a:solidFill>
                <a:latin typeface="Times New Roman" pitchFamily="18" charset="0"/>
                <a:cs typeface="Times New Roman" pitchFamily="18" charset="0"/>
              </a:rPr>
              <a:t>  k</a:t>
            </a:r>
            <a:r>
              <a:rPr lang="ru-RU" sz="3000" b="1" dirty="0">
                <a:solidFill>
                  <a:schemeClr val="tx1"/>
                </a:solidFill>
                <a:latin typeface="Times New Roman" pitchFamily="18" charset="0"/>
                <a:cs typeface="Times New Roman" pitchFamily="18" charset="0"/>
              </a:rPr>
              <a:t>е</a:t>
            </a:r>
            <a:r>
              <a:rPr lang="en-US" sz="3000" b="1" dirty="0" err="1">
                <a:solidFill>
                  <a:schemeClr val="tx1"/>
                </a:solidFill>
                <a:latin typeface="Times New Roman" pitchFamily="18" charset="0"/>
                <a:cs typeface="Times New Roman" pitchFamily="18" charset="0"/>
              </a:rPr>
              <a:t>ng</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ishlatilgan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Yaqinlarga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qadar</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ya’ni</a:t>
            </a:r>
            <a:r>
              <a:rPr lang="en-US" sz="3000" b="1" dirty="0">
                <a:solidFill>
                  <a:schemeClr val="tx1"/>
                </a:solidFill>
                <a:latin typeface="Times New Roman" pitchFamily="18" charset="0"/>
                <a:cs typeface="Times New Roman" pitchFamily="18" charset="0"/>
              </a:rPr>
              <a:t> 1970-yillargacha)  </a:t>
            </a:r>
            <a:r>
              <a:rPr lang="en-US" sz="3000" b="1" dirty="0" err="1">
                <a:solidFill>
                  <a:srgbClr val="7030A0"/>
                </a:solidFill>
                <a:latin typeface="Times New Roman" pitchFamily="18" charset="0"/>
                <a:cs typeface="Times New Roman" pitchFamily="18" charset="0"/>
              </a:rPr>
              <a:t>turkiy</a:t>
            </a:r>
            <a:r>
              <a:rPr lang="en-US" sz="3000" b="1" dirty="0">
                <a:solidFill>
                  <a:srgbClr val="7030A0"/>
                </a:solidFill>
                <a:latin typeface="Times New Roman" pitchFamily="18" charset="0"/>
                <a:cs typeface="Times New Roman" pitchFamily="18" charset="0"/>
              </a:rPr>
              <a:t>  </a:t>
            </a:r>
            <a:r>
              <a:rPr lang="en-US" sz="3000" b="1" dirty="0" err="1">
                <a:solidFill>
                  <a:srgbClr val="7030A0"/>
                </a:solidFill>
                <a:latin typeface="Times New Roman" pitchFamily="18" charset="0"/>
                <a:cs typeface="Times New Roman" pitchFamily="18" charset="0"/>
              </a:rPr>
              <a:t>yozuv</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milodimizning</a:t>
            </a:r>
            <a:r>
              <a:rPr lang="en-US" sz="3000" b="1" dirty="0">
                <a:solidFill>
                  <a:schemeClr val="tx1"/>
                </a:solidFill>
                <a:latin typeface="Times New Roman" pitchFamily="18" charset="0"/>
                <a:cs typeface="Times New Roman" pitchFamily="18" charset="0"/>
              </a:rPr>
              <a:t>  </a:t>
            </a:r>
            <a:r>
              <a:rPr lang="en-US" sz="3000" b="1" dirty="0">
                <a:solidFill>
                  <a:srgbClr val="7030A0"/>
                </a:solidFill>
                <a:latin typeface="Times New Roman" pitchFamily="18" charset="0"/>
                <a:cs typeface="Times New Roman" pitchFamily="18" charset="0"/>
              </a:rPr>
              <a:t>VI–VII  </a:t>
            </a:r>
            <a:r>
              <a:rPr lang="en-US" sz="3000" b="1" dirty="0" err="1">
                <a:solidFill>
                  <a:srgbClr val="7030A0"/>
                </a:solidFill>
                <a:latin typeface="Times New Roman" pitchFamily="18" charset="0"/>
                <a:cs typeface="Times New Roman" pitchFamily="18" charset="0"/>
              </a:rPr>
              <a:t>asrlarida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shakllangan</a:t>
            </a:r>
            <a:r>
              <a:rPr lang="en-US" sz="3000" b="1" dirty="0">
                <a:solidFill>
                  <a:schemeClr val="tx1"/>
                </a:solidFill>
                <a:latin typeface="Times New Roman" pitchFamily="18" charset="0"/>
                <a:cs typeface="Times New Roman" pitchFamily="18" charset="0"/>
              </a:rPr>
              <a:t>  d</a:t>
            </a:r>
            <a:r>
              <a:rPr lang="ru-RU" sz="3000" b="1" dirty="0">
                <a:solidFill>
                  <a:schemeClr val="tx1"/>
                </a:solidFill>
                <a:latin typeface="Times New Roman" pitchFamily="18" charset="0"/>
                <a:cs typeface="Times New Roman" pitchFamily="18" charset="0"/>
              </a:rPr>
              <a:t>е</a:t>
            </a:r>
            <a:r>
              <a:rPr lang="en-US" sz="3000" b="1" dirty="0" err="1">
                <a:solidFill>
                  <a:schemeClr val="tx1"/>
                </a:solidFill>
                <a:latin typeface="Times New Roman" pitchFamily="18" charset="0"/>
                <a:cs typeface="Times New Roman" pitchFamily="18" charset="0"/>
              </a:rPr>
              <a:t>gan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fikr</a:t>
            </a:r>
            <a:r>
              <a:rPr lang="en-US" sz="3000" b="1" dirty="0">
                <a:solidFill>
                  <a:schemeClr val="tx1"/>
                </a:solidFill>
                <a:latin typeface="Times New Roman" pitchFamily="18" charset="0"/>
                <a:cs typeface="Times New Roman" pitchFamily="18" charset="0"/>
              </a:rPr>
              <a:t>  y</a:t>
            </a:r>
            <a:r>
              <a:rPr lang="ru-RU" sz="3000" b="1" dirty="0">
                <a:solidFill>
                  <a:schemeClr val="tx1"/>
                </a:solidFill>
                <a:latin typeface="Times New Roman" pitchFamily="18" charset="0"/>
                <a:cs typeface="Times New Roman" pitchFamily="18" charset="0"/>
              </a:rPr>
              <a:t>е</a:t>
            </a:r>
            <a:r>
              <a:rPr lang="en-US" sz="3000" b="1" dirty="0" err="1">
                <a:solidFill>
                  <a:schemeClr val="tx1"/>
                </a:solidFill>
                <a:latin typeface="Times New Roman" pitchFamily="18" charset="0"/>
                <a:cs typeface="Times New Roman" pitchFamily="18" charset="0"/>
              </a:rPr>
              <a:t>takchi</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bo‘lgan</a:t>
            </a:r>
            <a:r>
              <a:rPr lang="en-US" sz="3000" b="1" dirty="0">
                <a:solidFill>
                  <a:schemeClr val="tx1"/>
                </a:solidFill>
                <a:latin typeface="Times New Roman" pitchFamily="18" charset="0"/>
                <a:cs typeface="Times New Roman" pitchFamily="18" charset="0"/>
              </a:rPr>
              <a:t>. </a:t>
            </a:r>
            <a:endParaRPr lang="ru-RU" sz="30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i="1" dirty="0">
                <a:solidFill>
                  <a:schemeClr val="tx1"/>
                </a:solidFill>
              </a:rPr>
              <a:t>Turk </a:t>
            </a:r>
            <a:r>
              <a:rPr lang="en-US" sz="4000" b="1" i="1" dirty="0" err="1">
                <a:solidFill>
                  <a:schemeClr val="tx1"/>
                </a:solidFill>
              </a:rPr>
              <a:t>hoqonligi</a:t>
            </a:r>
            <a:r>
              <a:rPr lang="en-US" sz="4000" b="1" i="1" dirty="0">
                <a:solidFill>
                  <a:schemeClr val="tx1"/>
                </a:solidFill>
              </a:rPr>
              <a:t> </a:t>
            </a:r>
            <a:r>
              <a:rPr lang="en-US" sz="4000" b="1" i="1" dirty="0" err="1">
                <a:solidFill>
                  <a:schemeClr val="tx1"/>
                </a:solidFill>
              </a:rPr>
              <a:t>madaniy</a:t>
            </a:r>
            <a:r>
              <a:rPr lang="en-US" sz="4000" b="1" i="1" dirty="0">
                <a:solidFill>
                  <a:schemeClr val="tx1"/>
                </a:solidFill>
              </a:rPr>
              <a:t>  </a:t>
            </a:r>
            <a:r>
              <a:rPr lang="en-US" sz="4000" b="1" i="1" dirty="0" err="1">
                <a:solidFill>
                  <a:schemeClr val="tx1"/>
                </a:solidFill>
              </a:rPr>
              <a:t>hayoti</a:t>
            </a:r>
            <a:endParaRPr lang="ru-RU" sz="40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200" b="1" dirty="0">
                <a:solidFill>
                  <a:schemeClr val="tx1"/>
                </a:solidFill>
                <a:latin typeface="Times New Roman" pitchFamily="18" charset="0"/>
                <a:cs typeface="Times New Roman" pitchFamily="18" charset="0"/>
              </a:rPr>
              <a:t>	 L</a:t>
            </a:r>
            <a:r>
              <a:rPr lang="ru-RU" sz="3200" b="1" dirty="0">
                <a:solidFill>
                  <a:schemeClr val="tx1"/>
                </a:solidFill>
                <a:latin typeface="Times New Roman" pitchFamily="18" charset="0"/>
                <a:cs typeface="Times New Roman" pitchFamily="18" charset="0"/>
              </a:rPr>
              <a:t>е</a:t>
            </a:r>
            <a:r>
              <a:rPr lang="en-US" sz="3200" b="1" dirty="0">
                <a:solidFill>
                  <a:schemeClr val="tx1"/>
                </a:solidFill>
                <a:latin typeface="Times New Roman" pitchFamily="18" charset="0"/>
                <a:cs typeface="Times New Roman" pitchFamily="18" charset="0"/>
              </a:rPr>
              <a:t>kin  </a:t>
            </a:r>
            <a:r>
              <a:rPr lang="en-US" sz="3200" b="1" dirty="0">
                <a:solidFill>
                  <a:srgbClr val="0000FF"/>
                </a:solidFill>
                <a:latin typeface="Times New Roman" pitchFamily="18" charset="0"/>
                <a:cs typeface="Times New Roman" pitchFamily="18" charset="0"/>
              </a:rPr>
              <a:t>1970-yilda</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Almati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yaqinidagi</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Issiq</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nomli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qadimgi</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qo‘rg‘on-qabrda</a:t>
            </a:r>
            <a:r>
              <a:rPr lang="en-US" sz="3200" b="1" dirty="0">
                <a:solidFill>
                  <a:srgbClr val="0000FF"/>
                </a:solidFill>
                <a:latin typeface="Times New Roman" pitchFamily="18" charset="0"/>
                <a:cs typeface="Times New Roman" pitchFamily="18" charset="0"/>
              </a:rPr>
              <a:t> </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arx</a:t>
            </a:r>
            <a:r>
              <a:rPr lang="ru-RU" sz="3200" b="1" dirty="0">
                <a:solidFill>
                  <a:schemeClr val="tx1"/>
                </a:solidFill>
                <a:latin typeface="Times New Roman" pitchFamily="18" charset="0"/>
                <a:cs typeface="Times New Roman" pitchFamily="18" charset="0"/>
              </a:rPr>
              <a:t>е</a:t>
            </a:r>
            <a:r>
              <a:rPr lang="en-US" sz="3200" b="1" dirty="0" err="1">
                <a:solidFill>
                  <a:schemeClr val="tx1"/>
                </a:solidFill>
                <a:latin typeface="Times New Roman" pitchFamily="18" charset="0"/>
                <a:cs typeface="Times New Roman" pitchFamily="18" charset="0"/>
              </a:rPr>
              <a:t>ologiyaga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oid</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tadqiqot</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ishlari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o‘tkazilganda</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mill.avv</a:t>
            </a:r>
            <a:r>
              <a:rPr lang="en-US" sz="3200" b="1" dirty="0">
                <a:solidFill>
                  <a:srgbClr val="0000FF"/>
                </a:solidFill>
                <a:latin typeface="Times New Roman" pitchFamily="18" charset="0"/>
                <a:cs typeface="Times New Roman" pitchFamily="18" charset="0"/>
              </a:rPr>
              <a:t>  I </a:t>
            </a:r>
            <a:r>
              <a:rPr lang="en-US" sz="3200" b="1" dirty="0" err="1">
                <a:solidFill>
                  <a:srgbClr val="0000FF"/>
                </a:solidFill>
                <a:latin typeface="Times New Roman" pitchFamily="18" charset="0"/>
                <a:cs typeface="Times New Roman" pitchFamily="18" charset="0"/>
              </a:rPr>
              <a:t>mingyillikning</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o‘rtalariga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oid</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ko‘plab</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buyumlar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qatori</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kumush</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kosacha</a:t>
            </a:r>
            <a:r>
              <a:rPr lang="en-US" sz="3200" b="1" dirty="0">
                <a:solidFill>
                  <a:srgbClr val="0000FF"/>
                </a:solidFill>
                <a:latin typeface="Times New Roman" pitchFamily="18" charset="0"/>
                <a:cs typeface="Times New Roman" pitchFamily="18" charset="0"/>
              </a:rPr>
              <a:t> </a:t>
            </a:r>
            <a:r>
              <a:rPr lang="en-US" sz="3200" b="1" dirty="0">
                <a:solidFill>
                  <a:schemeClr val="tx1"/>
                </a:solidFill>
                <a:latin typeface="Times New Roman" pitchFamily="18" charset="0"/>
                <a:cs typeface="Times New Roman" pitchFamily="18" charset="0"/>
              </a:rPr>
              <a:t>ham </a:t>
            </a:r>
            <a:r>
              <a:rPr lang="en-US" sz="3200" b="1" dirty="0" err="1">
                <a:solidFill>
                  <a:schemeClr val="tx1"/>
                </a:solidFill>
                <a:latin typeface="Times New Roman" pitchFamily="18" charset="0"/>
                <a:cs typeface="Times New Roman" pitchFamily="18" charset="0"/>
              </a:rPr>
              <a:t>topildi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Uning</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sirtida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chizma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shakllari</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qadimgi</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turkiy</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yozuvga</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o‘xshash</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bitik</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bo‘lib</a:t>
            </a:r>
            <a:r>
              <a:rPr lang="en-US" sz="3200" b="1" dirty="0">
                <a:solidFill>
                  <a:schemeClr val="tx1"/>
                </a:solidFill>
                <a:latin typeface="Times New Roman" pitchFamily="18" charset="0"/>
                <a:cs typeface="Times New Roman" pitchFamily="18" charset="0"/>
              </a:rPr>
              <a:t>, u </a:t>
            </a:r>
            <a:r>
              <a:rPr lang="en-US" sz="3200" b="1" dirty="0" err="1">
                <a:solidFill>
                  <a:schemeClr val="tx1"/>
                </a:solidFill>
                <a:latin typeface="Times New Roman" pitchFamily="18" charset="0"/>
                <a:cs typeface="Times New Roman" pitchFamily="18" charset="0"/>
              </a:rPr>
              <a:t>fanda</a:t>
            </a: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a:t>
            </a:r>
            <a:r>
              <a:rPr lang="en-US" sz="3200" b="1" dirty="0" err="1">
                <a:solidFill>
                  <a:srgbClr val="0000FF"/>
                </a:solidFill>
                <a:latin typeface="Times New Roman" pitchFamily="18" charset="0"/>
                <a:cs typeface="Times New Roman" pitchFamily="18" charset="0"/>
              </a:rPr>
              <a:t>Issiq</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yozuvi</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nomini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oldi</a:t>
            </a:r>
            <a:r>
              <a:rPr lang="en-US" sz="3200" b="1" dirty="0">
                <a:solidFill>
                  <a:schemeClr val="tx1"/>
                </a:solidFill>
                <a:latin typeface="Times New Roman" pitchFamily="18" charset="0"/>
                <a:cs typeface="Times New Roman" pitchFamily="18" charset="0"/>
              </a:rPr>
              <a:t>. Bu </a:t>
            </a:r>
            <a:r>
              <a:rPr lang="en-US" sz="3200" b="1" dirty="0" err="1">
                <a:solidFill>
                  <a:schemeClr val="tx1"/>
                </a:solidFill>
                <a:latin typeface="Times New Roman" pitchFamily="18" charset="0"/>
                <a:cs typeface="Times New Roman" pitchFamily="18" charset="0"/>
              </a:rPr>
              <a:t>turkiy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yozuvni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taniqli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olim</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A.S.Omonjo‘lov</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o‘qib</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talqin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etdi</a:t>
            </a:r>
            <a:r>
              <a:rPr lang="en-US" sz="3200" b="1" dirty="0">
                <a:solidFill>
                  <a:schemeClr val="tx1"/>
                </a:solidFill>
                <a:latin typeface="Times New Roman" pitchFamily="18" charset="0"/>
                <a:cs typeface="Times New Roman" pitchFamily="18" charset="0"/>
              </a:rPr>
              <a:t>.</a:t>
            </a:r>
            <a:endParaRPr lang="ru-RU" sz="32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i="1" dirty="0">
                <a:solidFill>
                  <a:schemeClr val="tx1"/>
                </a:solidFill>
              </a:rPr>
              <a:t>Turk </a:t>
            </a:r>
            <a:r>
              <a:rPr lang="en-US" sz="4000" b="1" i="1" dirty="0" err="1">
                <a:solidFill>
                  <a:schemeClr val="tx1"/>
                </a:solidFill>
              </a:rPr>
              <a:t>hoqonligi</a:t>
            </a:r>
            <a:r>
              <a:rPr lang="en-US" sz="4000" b="1" i="1" dirty="0">
                <a:solidFill>
                  <a:schemeClr val="tx1"/>
                </a:solidFill>
              </a:rPr>
              <a:t> </a:t>
            </a:r>
            <a:r>
              <a:rPr lang="en-US" sz="4000" b="1" i="1" dirty="0" err="1">
                <a:solidFill>
                  <a:schemeClr val="tx1"/>
                </a:solidFill>
              </a:rPr>
              <a:t>madaniy</a:t>
            </a:r>
            <a:r>
              <a:rPr lang="en-US" sz="4000" b="1" i="1" dirty="0">
                <a:solidFill>
                  <a:schemeClr val="tx1"/>
                </a:solidFill>
              </a:rPr>
              <a:t>  </a:t>
            </a:r>
            <a:r>
              <a:rPr lang="en-US" sz="4000" b="1" i="1" dirty="0" err="1">
                <a:solidFill>
                  <a:schemeClr val="tx1"/>
                </a:solidFill>
              </a:rPr>
              <a:t>hayoti</a:t>
            </a:r>
            <a:endParaRPr lang="ru-RU" sz="40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000" b="1" dirty="0">
                <a:solidFill>
                  <a:schemeClr val="tx1"/>
                </a:solidFill>
                <a:latin typeface="Times New Roman" pitchFamily="18" charset="0"/>
                <a:cs typeface="Times New Roman" pitchFamily="18" charset="0"/>
              </a:rPr>
              <a:t>	D</a:t>
            </a:r>
            <a:r>
              <a:rPr lang="ru-RU" sz="3000" b="1" dirty="0">
                <a:solidFill>
                  <a:schemeClr val="tx1"/>
                </a:solidFill>
                <a:latin typeface="Times New Roman" pitchFamily="18" charset="0"/>
                <a:cs typeface="Times New Roman" pitchFamily="18" charset="0"/>
              </a:rPr>
              <a:t>е</a:t>
            </a:r>
            <a:r>
              <a:rPr lang="en-US" sz="3000" b="1" dirty="0" err="1">
                <a:solidFill>
                  <a:schemeClr val="tx1"/>
                </a:solidFill>
                <a:latin typeface="Times New Roman" pitchFamily="18" charset="0"/>
                <a:cs typeface="Times New Roman" pitchFamily="18" charset="0"/>
              </a:rPr>
              <a:t>mak</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qadimgi</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turkiy</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yozuvning</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ildizlarini</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ancha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uzoq</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o‘tmishdan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izlamoq</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kerak</a:t>
            </a:r>
            <a:r>
              <a:rPr lang="en-US" sz="3000" b="1" dirty="0">
                <a:solidFill>
                  <a:schemeClr val="tx1"/>
                </a:solidFill>
                <a:latin typeface="Times New Roman" pitchFamily="18" charset="0"/>
                <a:cs typeface="Times New Roman" pitchFamily="18" charset="0"/>
              </a:rPr>
              <a:t>.  Bu  </a:t>
            </a:r>
            <a:r>
              <a:rPr lang="en-US" sz="3000" b="1" dirty="0" err="1">
                <a:solidFill>
                  <a:schemeClr val="tx1"/>
                </a:solidFill>
                <a:latin typeface="Times New Roman" pitchFamily="18" charset="0"/>
                <a:cs typeface="Times New Roman" pitchFamily="18" charset="0"/>
              </a:rPr>
              <a:t>fikrni</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Afg‘onistonning</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Dashti</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Navur</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Surxondaryoning</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Xolchayon</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Dalvarzint</a:t>
            </a:r>
            <a:r>
              <a:rPr lang="ru-RU" sz="3000" b="1" dirty="0">
                <a:solidFill>
                  <a:srgbClr val="0000FF"/>
                </a:solidFill>
                <a:latin typeface="Times New Roman" pitchFamily="18" charset="0"/>
                <a:cs typeface="Times New Roman" pitchFamily="18" charset="0"/>
              </a:rPr>
              <a:t>е</a:t>
            </a:r>
            <a:r>
              <a:rPr lang="en-US" sz="3000" b="1" dirty="0">
                <a:solidFill>
                  <a:srgbClr val="0000FF"/>
                </a:solidFill>
                <a:latin typeface="Times New Roman" pitchFamily="18" charset="0"/>
                <a:cs typeface="Times New Roman" pitchFamily="18" charset="0"/>
              </a:rPr>
              <a:t>pa, </a:t>
            </a:r>
            <a:r>
              <a:rPr lang="en-US" sz="3000" b="1" dirty="0" err="1">
                <a:solidFill>
                  <a:srgbClr val="0000FF"/>
                </a:solidFill>
                <a:latin typeface="Times New Roman" pitchFamily="18" charset="0"/>
                <a:cs typeface="Times New Roman" pitchFamily="18" charset="0"/>
              </a:rPr>
              <a:t>Fayozt</a:t>
            </a:r>
            <a:r>
              <a:rPr lang="ru-RU" sz="3000" b="1" dirty="0">
                <a:solidFill>
                  <a:srgbClr val="0000FF"/>
                </a:solidFill>
                <a:latin typeface="Times New Roman" pitchFamily="18" charset="0"/>
                <a:cs typeface="Times New Roman" pitchFamily="18" charset="0"/>
              </a:rPr>
              <a:t>е</a:t>
            </a:r>
            <a:r>
              <a:rPr lang="en-US" sz="3000" b="1" dirty="0">
                <a:solidFill>
                  <a:srgbClr val="0000FF"/>
                </a:solidFill>
                <a:latin typeface="Times New Roman" pitchFamily="18" charset="0"/>
                <a:cs typeface="Times New Roman" pitchFamily="18" charset="0"/>
              </a:rPr>
              <a:t>pa </a:t>
            </a:r>
            <a:r>
              <a:rPr lang="en-US" sz="3000" b="1" dirty="0" err="1">
                <a:solidFill>
                  <a:schemeClr val="tx1"/>
                </a:solidFill>
                <a:latin typeface="Times New Roman" pitchFamily="18" charset="0"/>
                <a:cs typeface="Times New Roman" pitchFamily="18" charset="0"/>
              </a:rPr>
              <a:t>kabi</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yodgorliklaridan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topilgan</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miloddan</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avvalgi</a:t>
            </a:r>
            <a:r>
              <a:rPr lang="en-US" sz="3000" b="1" dirty="0">
                <a:solidFill>
                  <a:srgbClr val="0000FF"/>
                </a:solidFill>
                <a:latin typeface="Times New Roman" pitchFamily="18" charset="0"/>
                <a:cs typeface="Times New Roman" pitchFamily="18" charset="0"/>
              </a:rPr>
              <a:t>  II–I</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milodimizning</a:t>
            </a:r>
            <a:r>
              <a:rPr lang="en-US" sz="3000" b="1" dirty="0">
                <a:solidFill>
                  <a:srgbClr val="0000FF"/>
                </a:solidFill>
                <a:latin typeface="Times New Roman" pitchFamily="18" charset="0"/>
                <a:cs typeface="Times New Roman" pitchFamily="18" charset="0"/>
              </a:rPr>
              <a:t>  I–II</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hamda</a:t>
            </a:r>
            <a:r>
              <a:rPr lang="en-US" sz="3000" b="1" dirty="0">
                <a:solidFill>
                  <a:schemeClr val="tx1"/>
                </a:solidFill>
                <a:latin typeface="Times New Roman" pitchFamily="18" charset="0"/>
                <a:cs typeface="Times New Roman" pitchFamily="18" charset="0"/>
              </a:rPr>
              <a:t>  </a:t>
            </a:r>
            <a:r>
              <a:rPr lang="en-US" sz="3000" b="1" dirty="0">
                <a:solidFill>
                  <a:srgbClr val="0000FF"/>
                </a:solidFill>
                <a:latin typeface="Times New Roman" pitchFamily="18" charset="0"/>
                <a:cs typeface="Times New Roman" pitchFamily="18" charset="0"/>
              </a:rPr>
              <a:t>V–VII </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asrlariga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oid</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yodgorliklaridagi</a:t>
            </a:r>
            <a:r>
              <a:rPr lang="en-US" sz="3000" b="1" dirty="0">
                <a:solidFill>
                  <a:schemeClr val="tx1"/>
                </a:solidFill>
                <a:latin typeface="Times New Roman" pitchFamily="18" charset="0"/>
                <a:cs typeface="Times New Roman" pitchFamily="18" charset="0"/>
              </a:rPr>
              <a:t>  </a:t>
            </a:r>
            <a:r>
              <a:rPr lang="en-US" sz="3000" b="1" dirty="0">
                <a:solidFill>
                  <a:srgbClr val="0000FF"/>
                </a:solidFill>
                <a:latin typeface="Times New Roman" pitchFamily="18" charset="0"/>
                <a:cs typeface="Times New Roman" pitchFamily="18" charset="0"/>
              </a:rPr>
              <a:t>«</a:t>
            </a:r>
            <a:r>
              <a:rPr lang="en-US" sz="3000" b="1" dirty="0" err="1">
                <a:solidFill>
                  <a:srgbClr val="0000FF"/>
                </a:solidFill>
                <a:latin typeface="Times New Roman" pitchFamily="18" charset="0"/>
                <a:cs typeface="Times New Roman" pitchFamily="18" charset="0"/>
              </a:rPr>
              <a:t>Issiq</a:t>
            </a:r>
            <a:r>
              <a:rPr lang="en-US" sz="3000" b="1" dirty="0">
                <a:solidFill>
                  <a:srgbClr val="0000FF"/>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yozuviga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o‘xshash</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bitiklar</a:t>
            </a:r>
            <a:r>
              <a:rPr lang="en-US" sz="3000" b="1" dirty="0">
                <a:solidFill>
                  <a:schemeClr val="tx1"/>
                </a:solidFill>
                <a:latin typeface="Times New Roman" pitchFamily="18" charset="0"/>
                <a:cs typeface="Times New Roman" pitchFamily="18" charset="0"/>
              </a:rPr>
              <a:t>  ham </a:t>
            </a:r>
            <a:r>
              <a:rPr lang="en-US" sz="3000" b="1" dirty="0" err="1">
                <a:solidFill>
                  <a:schemeClr val="tx1"/>
                </a:solidFill>
                <a:latin typeface="Times New Roman" pitchFamily="18" charset="0"/>
                <a:cs typeface="Times New Roman" pitchFamily="18" charset="0"/>
              </a:rPr>
              <a:t>tasdiqlamoqda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Bitik</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yozuvlar</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avvalo</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turkiylar</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tarixi</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uchun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asosiy</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manba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bo‘lsa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undan</a:t>
            </a:r>
            <a:r>
              <a:rPr lang="en-US" sz="3000" b="1" dirty="0">
                <a:solidFill>
                  <a:schemeClr val="tx1"/>
                </a:solidFill>
                <a:latin typeface="Times New Roman" pitchFamily="18" charset="0"/>
                <a:cs typeface="Times New Roman" pitchFamily="18" charset="0"/>
              </a:rPr>
              <a:t> k</a:t>
            </a:r>
            <a:r>
              <a:rPr lang="ru-RU" sz="3000" b="1" dirty="0">
                <a:solidFill>
                  <a:schemeClr val="tx1"/>
                </a:solidFill>
                <a:latin typeface="Times New Roman" pitchFamily="18" charset="0"/>
                <a:cs typeface="Times New Roman" pitchFamily="18" charset="0"/>
              </a:rPr>
              <a:t>е</a:t>
            </a:r>
            <a:r>
              <a:rPr lang="en-US" sz="3000" b="1" dirty="0">
                <a:solidFill>
                  <a:schemeClr val="tx1"/>
                </a:solidFill>
                <a:latin typeface="Times New Roman" pitchFamily="18" charset="0"/>
                <a:cs typeface="Times New Roman" pitchFamily="18" charset="0"/>
              </a:rPr>
              <a:t>yin </a:t>
            </a:r>
            <a:r>
              <a:rPr lang="en-US" sz="3000" b="1" dirty="0" err="1">
                <a:solidFill>
                  <a:srgbClr val="0000FF"/>
                </a:solidFill>
                <a:latin typeface="Times New Roman" pitchFamily="18" charset="0"/>
                <a:cs typeface="Times New Roman" pitchFamily="18" charset="0"/>
              </a:rPr>
              <a:t>yozma</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adabiyotning</a:t>
            </a:r>
            <a:r>
              <a:rPr lang="en-US" sz="3000" b="1" dirty="0">
                <a:solidFill>
                  <a:srgbClr val="0000FF"/>
                </a:solidFill>
                <a:latin typeface="Times New Roman" pitchFamily="18" charset="0"/>
                <a:cs typeface="Times New Roman" pitchFamily="18" charset="0"/>
              </a:rPr>
              <a:t> ilk </a:t>
            </a:r>
            <a:r>
              <a:rPr lang="en-US" sz="3000" b="1" dirty="0" err="1">
                <a:solidFill>
                  <a:srgbClr val="0000FF"/>
                </a:solidFill>
                <a:latin typeface="Times New Roman" pitchFamily="18" charset="0"/>
                <a:cs typeface="Times New Roman" pitchFamily="18" charset="0"/>
              </a:rPr>
              <a:t>namunasi</a:t>
            </a:r>
            <a:r>
              <a:rPr lang="en-US" sz="3000" b="1" dirty="0">
                <a:solidFill>
                  <a:srgbClr val="0000FF"/>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hamdir</a:t>
            </a:r>
            <a:r>
              <a:rPr lang="en-US" sz="3000" b="1" dirty="0">
                <a:solidFill>
                  <a:schemeClr val="tx1"/>
                </a:solidFill>
                <a:latin typeface="Times New Roman" pitchFamily="18" charset="0"/>
                <a:cs typeface="Times New Roman" pitchFamily="18" charset="0"/>
              </a:rPr>
              <a:t>. </a:t>
            </a:r>
            <a:endParaRPr lang="ru-RU" sz="30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i="1" dirty="0">
                <a:solidFill>
                  <a:schemeClr val="tx1"/>
                </a:solidFill>
              </a:rPr>
              <a:t>Turk </a:t>
            </a:r>
            <a:r>
              <a:rPr lang="en-US" sz="4000" b="1" i="1" dirty="0" err="1">
                <a:solidFill>
                  <a:schemeClr val="tx1"/>
                </a:solidFill>
              </a:rPr>
              <a:t>hoqonligi</a:t>
            </a:r>
            <a:r>
              <a:rPr lang="en-US" sz="4000" b="1" i="1" dirty="0">
                <a:solidFill>
                  <a:schemeClr val="tx1"/>
                </a:solidFill>
              </a:rPr>
              <a:t> </a:t>
            </a:r>
            <a:r>
              <a:rPr lang="en-US" sz="4000" b="1" i="1" dirty="0" err="1">
                <a:solidFill>
                  <a:schemeClr val="tx1"/>
                </a:solidFill>
              </a:rPr>
              <a:t>madaniy</a:t>
            </a:r>
            <a:r>
              <a:rPr lang="en-US" sz="4000" b="1" i="1" dirty="0">
                <a:solidFill>
                  <a:schemeClr val="tx1"/>
                </a:solidFill>
              </a:rPr>
              <a:t>  </a:t>
            </a:r>
            <a:r>
              <a:rPr lang="en-US" sz="4000" b="1" i="1" dirty="0" err="1">
                <a:solidFill>
                  <a:schemeClr val="tx1"/>
                </a:solidFill>
              </a:rPr>
              <a:t>hayoti</a:t>
            </a:r>
            <a:endParaRPr lang="ru-RU" sz="40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Yosh</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va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iqtidorli</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olim</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Nasimxon</a:t>
            </a:r>
            <a:r>
              <a:rPr lang="en-US" sz="3000" b="1" dirty="0">
                <a:solidFill>
                  <a:srgbClr val="0000FF"/>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Rahmonning</a:t>
            </a:r>
            <a:r>
              <a:rPr lang="en-US" sz="3000" b="1" dirty="0">
                <a:solidFill>
                  <a:srgbClr val="0000FF"/>
                </a:solidFill>
                <a:latin typeface="Times New Roman" pitchFamily="18" charset="0"/>
                <a:cs typeface="Times New Roman" pitchFamily="18" charset="0"/>
              </a:rPr>
              <a:t> </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fikricha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turkiylar</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qanchalik</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katta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hududni</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egallagan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bo‘lsalar</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ular</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yaratgan</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yodnoma</a:t>
            </a:r>
            <a:r>
              <a:rPr lang="en-US" sz="3000" b="1" dirty="0">
                <a:solidFill>
                  <a:schemeClr val="tx1"/>
                </a:solidFill>
                <a:latin typeface="Times New Roman" pitchFamily="18" charset="0"/>
                <a:cs typeface="Times New Roman" pitchFamily="18" charset="0"/>
              </a:rPr>
              <a:t> </a:t>
            </a:r>
            <a:r>
              <a:rPr lang="en-US" sz="3000" b="1" dirty="0" err="1">
                <a:solidFill>
                  <a:srgbClr val="0000FF"/>
                </a:solidFill>
                <a:latin typeface="Times New Roman" pitchFamily="18" charset="0"/>
                <a:cs typeface="Times New Roman" pitchFamily="18" charset="0"/>
              </a:rPr>
              <a:t>bitiklar</a:t>
            </a:r>
            <a:r>
              <a:rPr lang="en-US" sz="3000" b="1" dirty="0">
                <a:solidFill>
                  <a:schemeClr val="tx1"/>
                </a:solidFill>
                <a:latin typeface="Times New Roman" pitchFamily="18" charset="0"/>
                <a:cs typeface="Times New Roman" pitchFamily="18" charset="0"/>
              </a:rPr>
              <a:t> ham </a:t>
            </a:r>
            <a:r>
              <a:rPr lang="en-US" sz="3000" b="1" dirty="0" err="1">
                <a:solidFill>
                  <a:schemeClr val="tx1"/>
                </a:solidFill>
                <a:latin typeface="Times New Roman" pitchFamily="18" charset="0"/>
                <a:cs typeface="Times New Roman" pitchFamily="18" charset="0"/>
              </a:rPr>
              <a:t>shunchalik</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katta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hududga</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yoyilgan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Ular</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quyidagilardan</a:t>
            </a:r>
            <a:r>
              <a:rPr lang="en-US" sz="3000" b="1" dirty="0">
                <a:solidFill>
                  <a:schemeClr val="tx1"/>
                </a:solidFill>
                <a:latin typeface="Times New Roman" pitchFamily="18" charset="0"/>
                <a:cs typeface="Times New Roman" pitchFamily="18" charset="0"/>
              </a:rPr>
              <a:t> </a:t>
            </a:r>
            <a:r>
              <a:rPr lang="en-US" sz="3000" b="1" dirty="0" err="1">
                <a:solidFill>
                  <a:schemeClr val="tx1"/>
                </a:solidFill>
                <a:latin typeface="Times New Roman" pitchFamily="18" charset="0"/>
                <a:cs typeface="Times New Roman" pitchFamily="18" charset="0"/>
              </a:rPr>
              <a:t>iborat</a:t>
            </a:r>
            <a:r>
              <a:rPr lang="en-US" sz="3000" b="1" dirty="0">
                <a:solidFill>
                  <a:schemeClr val="tx1"/>
                </a:solidFill>
                <a:latin typeface="Times New Roman" pitchFamily="18" charset="0"/>
                <a:cs typeface="Times New Roman" pitchFamily="18" charset="0"/>
              </a:rPr>
              <a:t>:</a:t>
            </a:r>
          </a:p>
          <a:p>
            <a:pPr algn="just">
              <a:defRPr/>
            </a:pPr>
            <a:r>
              <a:rPr lang="en-US" sz="3000" b="1" dirty="0">
                <a:solidFill>
                  <a:srgbClr val="C00000"/>
                </a:solidFill>
                <a:latin typeface="Times New Roman" pitchFamily="18" charset="0"/>
                <a:cs typeface="Times New Roman" pitchFamily="18" charset="0"/>
              </a:rPr>
              <a:t>1. </a:t>
            </a:r>
            <a:r>
              <a:rPr lang="en-US" sz="3000" b="1" dirty="0" err="1">
                <a:solidFill>
                  <a:srgbClr val="C00000"/>
                </a:solidFill>
                <a:latin typeface="Times New Roman" pitchFamily="18" charset="0"/>
                <a:cs typeface="Times New Roman" pitchFamily="18" charset="0"/>
              </a:rPr>
              <a:t>Shimoliy</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Mo‘g‘uliston</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yodnomalari</a:t>
            </a:r>
            <a:r>
              <a:rPr lang="en-US" sz="3000" b="1" dirty="0">
                <a:solidFill>
                  <a:srgbClr val="C00000"/>
                </a:solidFill>
                <a:latin typeface="Times New Roman" pitchFamily="18" charset="0"/>
                <a:cs typeface="Times New Roman" pitchFamily="18" charset="0"/>
              </a:rPr>
              <a:t>.</a:t>
            </a:r>
          </a:p>
          <a:p>
            <a:pPr algn="just">
              <a:defRPr/>
            </a:pPr>
            <a:r>
              <a:rPr lang="en-US" sz="3000" b="1" dirty="0">
                <a:solidFill>
                  <a:srgbClr val="C00000"/>
                </a:solidFill>
                <a:latin typeface="Times New Roman" pitchFamily="18" charset="0"/>
                <a:cs typeface="Times New Roman" pitchFamily="18" charset="0"/>
              </a:rPr>
              <a:t>2. L</a:t>
            </a:r>
            <a:r>
              <a:rPr lang="ru-RU" sz="3000" b="1" dirty="0">
                <a:solidFill>
                  <a:srgbClr val="C00000"/>
                </a:solidFill>
                <a:latin typeface="Times New Roman" pitchFamily="18" charset="0"/>
                <a:cs typeface="Times New Roman" pitchFamily="18" charset="0"/>
              </a:rPr>
              <a:t>е</a:t>
            </a:r>
            <a:r>
              <a:rPr lang="en-US" sz="3000" b="1" dirty="0" err="1">
                <a:solidFill>
                  <a:srgbClr val="C00000"/>
                </a:solidFill>
                <a:latin typeface="Times New Roman" pitchFamily="18" charset="0"/>
                <a:cs typeface="Times New Roman" pitchFamily="18" charset="0"/>
              </a:rPr>
              <a:t>na-Baykalbo‘yi</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yodnomalari</a:t>
            </a:r>
            <a:r>
              <a:rPr lang="en-US" sz="3000" b="1" dirty="0">
                <a:solidFill>
                  <a:srgbClr val="C00000"/>
                </a:solidFill>
                <a:latin typeface="Times New Roman" pitchFamily="18" charset="0"/>
                <a:cs typeface="Times New Roman" pitchFamily="18" charset="0"/>
              </a:rPr>
              <a:t>.</a:t>
            </a:r>
          </a:p>
          <a:p>
            <a:pPr algn="just">
              <a:defRPr/>
            </a:pPr>
            <a:r>
              <a:rPr lang="en-US" sz="3000" b="1" dirty="0">
                <a:solidFill>
                  <a:srgbClr val="C00000"/>
                </a:solidFill>
                <a:latin typeface="Times New Roman" pitchFamily="18" charset="0"/>
                <a:cs typeface="Times New Roman" pitchFamily="18" charset="0"/>
              </a:rPr>
              <a:t>3. </a:t>
            </a:r>
            <a:r>
              <a:rPr lang="en-US" sz="3000" b="1" dirty="0" err="1">
                <a:solidFill>
                  <a:srgbClr val="C00000"/>
                </a:solidFill>
                <a:latin typeface="Times New Roman" pitchFamily="18" charset="0"/>
                <a:cs typeface="Times New Roman" pitchFamily="18" charset="0"/>
              </a:rPr>
              <a:t>Oltoy</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yodnomalari</a:t>
            </a:r>
            <a:r>
              <a:rPr lang="en-US" sz="3000" b="1" dirty="0">
                <a:solidFill>
                  <a:srgbClr val="C00000"/>
                </a:solidFill>
                <a:latin typeface="Times New Roman" pitchFamily="18" charset="0"/>
                <a:cs typeface="Times New Roman" pitchFamily="18" charset="0"/>
              </a:rPr>
              <a:t>.</a:t>
            </a:r>
          </a:p>
          <a:p>
            <a:pPr algn="just">
              <a:defRPr/>
            </a:pPr>
            <a:r>
              <a:rPr lang="en-US" sz="3000" b="1" dirty="0">
                <a:solidFill>
                  <a:srgbClr val="C00000"/>
                </a:solidFill>
                <a:latin typeface="Times New Roman" pitchFamily="18" charset="0"/>
                <a:cs typeface="Times New Roman" pitchFamily="18" charset="0"/>
              </a:rPr>
              <a:t>4. </a:t>
            </a:r>
            <a:r>
              <a:rPr lang="en-US" sz="3000" b="1" dirty="0" err="1">
                <a:solidFill>
                  <a:srgbClr val="C00000"/>
                </a:solidFill>
                <a:latin typeface="Times New Roman" pitchFamily="18" charset="0"/>
                <a:cs typeface="Times New Roman" pitchFamily="18" charset="0"/>
              </a:rPr>
              <a:t>Sharqiy</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Turkiston</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yodnomalari</a:t>
            </a:r>
            <a:r>
              <a:rPr lang="en-US" sz="3000" b="1" dirty="0">
                <a:solidFill>
                  <a:srgbClr val="C00000"/>
                </a:solidFill>
                <a:latin typeface="Times New Roman" pitchFamily="18" charset="0"/>
                <a:cs typeface="Times New Roman" pitchFamily="18" charset="0"/>
              </a:rPr>
              <a:t>.</a:t>
            </a:r>
          </a:p>
          <a:p>
            <a:pPr algn="just">
              <a:defRPr/>
            </a:pPr>
            <a:r>
              <a:rPr lang="en-US" sz="3000" b="1" dirty="0">
                <a:solidFill>
                  <a:srgbClr val="C00000"/>
                </a:solidFill>
                <a:latin typeface="Times New Roman" pitchFamily="18" charset="0"/>
                <a:cs typeface="Times New Roman" pitchFamily="18" charset="0"/>
              </a:rPr>
              <a:t>5. </a:t>
            </a:r>
            <a:r>
              <a:rPr lang="en-US" sz="3000" b="1" dirty="0" err="1">
                <a:solidFill>
                  <a:srgbClr val="C00000"/>
                </a:solidFill>
                <a:latin typeface="Times New Roman" pitchFamily="18" charset="0"/>
                <a:cs typeface="Times New Roman" pitchFamily="18" charset="0"/>
              </a:rPr>
              <a:t>O‘rta</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Osiyo</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guruhi</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yodnomalari</a:t>
            </a:r>
            <a:r>
              <a:rPr lang="en-US" sz="3000" b="1" dirty="0">
                <a:solidFill>
                  <a:srgbClr val="C00000"/>
                </a:solidFill>
                <a:latin typeface="Times New Roman" pitchFamily="18" charset="0"/>
                <a:cs typeface="Times New Roman" pitchFamily="18" charset="0"/>
              </a:rPr>
              <a:t>.</a:t>
            </a:r>
          </a:p>
          <a:p>
            <a:pPr algn="just">
              <a:defRPr/>
            </a:pPr>
            <a:r>
              <a:rPr lang="en-US" sz="3000" b="1" dirty="0">
                <a:solidFill>
                  <a:srgbClr val="C00000"/>
                </a:solidFill>
                <a:latin typeface="Times New Roman" pitchFamily="18" charset="0"/>
                <a:cs typeface="Times New Roman" pitchFamily="18" charset="0"/>
              </a:rPr>
              <a:t>6. </a:t>
            </a:r>
            <a:r>
              <a:rPr lang="en-US" sz="3000" b="1" dirty="0" err="1">
                <a:solidFill>
                  <a:srgbClr val="C00000"/>
                </a:solidFill>
                <a:latin typeface="Times New Roman" pitchFamily="18" charset="0"/>
                <a:cs typeface="Times New Roman" pitchFamily="18" charset="0"/>
              </a:rPr>
              <a:t>Sharqiy</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Yevropa</a:t>
            </a:r>
            <a:r>
              <a:rPr lang="en-US" sz="3000" b="1" dirty="0">
                <a:solidFill>
                  <a:srgbClr val="C00000"/>
                </a:solidFill>
                <a:latin typeface="Times New Roman" pitchFamily="18" charset="0"/>
                <a:cs typeface="Times New Roman" pitchFamily="18" charset="0"/>
              </a:rPr>
              <a:t> </a:t>
            </a:r>
            <a:r>
              <a:rPr lang="en-US" sz="3000" b="1" dirty="0" err="1">
                <a:solidFill>
                  <a:srgbClr val="C00000"/>
                </a:solidFill>
                <a:latin typeface="Times New Roman" pitchFamily="18" charset="0"/>
                <a:cs typeface="Times New Roman" pitchFamily="18" charset="0"/>
              </a:rPr>
              <a:t>yodnomalaridir</a:t>
            </a:r>
            <a:r>
              <a:rPr lang="en-US" sz="3000" b="1" dirty="0">
                <a:solidFill>
                  <a:srgbClr val="C00000"/>
                </a:solidFill>
                <a:latin typeface="Times New Roman" pitchFamily="18" charset="0"/>
                <a:cs typeface="Times New Roman" pitchFamily="18" charset="0"/>
              </a:rPr>
              <a:t>.</a:t>
            </a:r>
            <a:endParaRPr lang="ru-RU" sz="3000" b="1" dirty="0">
              <a:solidFill>
                <a:srgbClr val="C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i="1" dirty="0">
                <a:solidFill>
                  <a:schemeClr val="tx1"/>
                </a:solidFill>
              </a:rPr>
              <a:t>Turk </a:t>
            </a:r>
            <a:r>
              <a:rPr lang="en-US" sz="4000" b="1" i="1" dirty="0" err="1">
                <a:solidFill>
                  <a:schemeClr val="tx1"/>
                </a:solidFill>
              </a:rPr>
              <a:t>hoqonligi</a:t>
            </a:r>
            <a:r>
              <a:rPr lang="en-US" sz="4000" b="1" i="1" dirty="0">
                <a:solidFill>
                  <a:schemeClr val="tx1"/>
                </a:solidFill>
              </a:rPr>
              <a:t> </a:t>
            </a:r>
            <a:r>
              <a:rPr lang="en-US" sz="4000" b="1" i="1" dirty="0" err="1">
                <a:solidFill>
                  <a:schemeClr val="tx1"/>
                </a:solidFill>
              </a:rPr>
              <a:t>madaniy</a:t>
            </a:r>
            <a:r>
              <a:rPr lang="en-US" sz="4000" b="1" i="1" dirty="0">
                <a:solidFill>
                  <a:schemeClr val="tx1"/>
                </a:solidFill>
              </a:rPr>
              <a:t>  </a:t>
            </a:r>
            <a:r>
              <a:rPr lang="en-US" sz="4000" b="1" i="1" dirty="0" err="1">
                <a:solidFill>
                  <a:schemeClr val="tx1"/>
                </a:solidFill>
              </a:rPr>
              <a:t>hayoti</a:t>
            </a:r>
            <a:endParaRPr lang="ru-RU" sz="40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200" b="1" dirty="0">
                <a:solidFill>
                  <a:schemeClr val="tx1"/>
                </a:solidFill>
                <a:latin typeface="Times New Roman" pitchFamily="18" charset="0"/>
                <a:cs typeface="Times New Roman" pitchFamily="18" charset="0"/>
              </a:rPr>
              <a:t>	Turk  </a:t>
            </a:r>
            <a:r>
              <a:rPr lang="en-US" sz="3200" b="1" dirty="0" err="1">
                <a:solidFill>
                  <a:schemeClr val="tx1"/>
                </a:solidFill>
                <a:latin typeface="Times New Roman" pitchFamily="18" charset="0"/>
                <a:cs typeface="Times New Roman" pitchFamily="18" charset="0"/>
              </a:rPr>
              <a:t>xoqonligidagi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xalqlarning</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bir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qismi</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eftaliylar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singari</a:t>
            </a: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«J»</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lovchi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sh</a:t>
            </a:r>
            <a:r>
              <a:rPr lang="ru-RU" sz="3200" b="1" dirty="0">
                <a:solidFill>
                  <a:schemeClr val="tx1"/>
                </a:solidFill>
                <a:latin typeface="Times New Roman" pitchFamily="18" charset="0"/>
                <a:cs typeface="Times New Roman" pitchFamily="18" charset="0"/>
              </a:rPr>
              <a:t>е</a:t>
            </a:r>
            <a:r>
              <a:rPr lang="en-US" sz="3200" b="1" dirty="0" err="1">
                <a:solidFill>
                  <a:schemeClr val="tx1"/>
                </a:solidFill>
                <a:latin typeface="Times New Roman" pitchFamily="18" charset="0"/>
                <a:cs typeface="Times New Roman" pitchFamily="18" charset="0"/>
              </a:rPr>
              <a:t>valarda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so‘zlashganlar</a:t>
            </a: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VI  </a:t>
            </a:r>
            <a:r>
              <a:rPr lang="en-US" sz="3200" b="1" dirty="0" err="1">
                <a:solidFill>
                  <a:srgbClr val="0000FF"/>
                </a:solidFill>
                <a:latin typeface="Times New Roman" pitchFamily="18" charset="0"/>
                <a:cs typeface="Times New Roman" pitchFamily="18" charset="0"/>
              </a:rPr>
              <a:t>asrga</a:t>
            </a:r>
            <a:r>
              <a:rPr lang="en-US" sz="3200" b="1" dirty="0">
                <a:solidFill>
                  <a:srgbClr val="0000FF"/>
                </a:solidFill>
                <a:latin typeface="Times New Roman" pitchFamily="18" charset="0"/>
                <a:cs typeface="Times New Roman" pitchFamily="18" charset="0"/>
              </a:rPr>
              <a:t>  </a:t>
            </a:r>
            <a:r>
              <a:rPr lang="en-US" sz="3200" b="1" dirty="0">
                <a:solidFill>
                  <a:schemeClr val="tx1"/>
                </a:solidFill>
                <a:latin typeface="Times New Roman" pitchFamily="18" charset="0"/>
                <a:cs typeface="Times New Roman" pitchFamily="18" charset="0"/>
              </a:rPr>
              <a:t>k</a:t>
            </a:r>
            <a:r>
              <a:rPr lang="ru-RU" sz="3200" b="1" dirty="0">
                <a:solidFill>
                  <a:schemeClr val="tx1"/>
                </a:solidFill>
                <a:latin typeface="Times New Roman" pitchFamily="18" charset="0"/>
                <a:cs typeface="Times New Roman" pitchFamily="18" charset="0"/>
              </a:rPr>
              <a:t>е</a:t>
            </a:r>
            <a:r>
              <a:rPr lang="en-US" sz="3200" b="1" dirty="0" err="1">
                <a:solidFill>
                  <a:schemeClr val="tx1"/>
                </a:solidFill>
                <a:latin typeface="Times New Roman" pitchFamily="18" charset="0"/>
                <a:cs typeface="Times New Roman" pitchFamily="18" charset="0"/>
              </a:rPr>
              <a:t>lganda</a:t>
            </a:r>
            <a:r>
              <a:rPr lang="en-US" sz="3200" b="1" dirty="0">
                <a:solidFill>
                  <a:schemeClr val="tx1"/>
                </a:solidFill>
                <a:latin typeface="Times New Roman" pitchFamily="18" charset="0"/>
                <a:cs typeface="Times New Roman" pitchFamily="18" charset="0"/>
              </a:rPr>
              <a:t>  u  </a:t>
            </a:r>
            <a:r>
              <a:rPr lang="en-US" sz="3200" b="1" dirty="0">
                <a:solidFill>
                  <a:srgbClr val="0000FF"/>
                </a:solidFill>
                <a:latin typeface="Times New Roman" pitchFamily="18" charset="0"/>
                <a:cs typeface="Times New Roman" pitchFamily="18" charset="0"/>
              </a:rPr>
              <a:t>«Y» </a:t>
            </a:r>
            <a:r>
              <a:rPr lang="en-US" sz="3200" b="1" dirty="0" err="1">
                <a:solidFill>
                  <a:srgbClr val="0000FF"/>
                </a:solidFill>
                <a:latin typeface="Times New Roman" pitchFamily="18" charset="0"/>
                <a:cs typeface="Times New Roman" pitchFamily="18" charset="0"/>
              </a:rPr>
              <a:t>lovchi</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lahjaga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aylanib</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davlat</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tili</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bo‘lib</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qolgan</a:t>
            </a:r>
            <a:r>
              <a:rPr lang="en-US" sz="3200" b="1" dirty="0">
                <a:solidFill>
                  <a:schemeClr val="tx1"/>
                </a:solidFill>
                <a:latin typeface="Times New Roman" pitchFamily="18" charset="0"/>
                <a:cs typeface="Times New Roman" pitchFamily="18" charset="0"/>
              </a:rPr>
              <a:t>.  </a:t>
            </a:r>
          </a:p>
          <a:p>
            <a:pPr algn="just">
              <a:defRPr/>
            </a:pP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Turk  </a:t>
            </a:r>
            <a:r>
              <a:rPr lang="en-US" sz="3200" b="1" dirty="0" err="1">
                <a:solidFill>
                  <a:srgbClr val="0000FF"/>
                </a:solidFill>
                <a:latin typeface="Times New Roman" pitchFamily="18" charset="0"/>
                <a:cs typeface="Times New Roman" pitchFamily="18" charset="0"/>
              </a:rPr>
              <a:t>yozuvi</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bilan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bir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qatorda</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sug‘d</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va</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xorazm</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yozuvi</a:t>
            </a:r>
            <a:r>
              <a:rPr lang="en-US" sz="3200" b="1" dirty="0">
                <a:solidFill>
                  <a:schemeClr val="tx1"/>
                </a:solidFill>
                <a:latin typeface="Times New Roman" pitchFamily="18" charset="0"/>
                <a:cs typeface="Times New Roman" pitchFamily="18" charset="0"/>
              </a:rPr>
              <a:t>  ham  k</a:t>
            </a:r>
            <a:r>
              <a:rPr lang="ru-RU" sz="3200" b="1" dirty="0">
                <a:solidFill>
                  <a:schemeClr val="tx1"/>
                </a:solidFill>
                <a:latin typeface="Times New Roman" pitchFamily="18" charset="0"/>
                <a:cs typeface="Times New Roman" pitchFamily="18" charset="0"/>
              </a:rPr>
              <a:t>е</a:t>
            </a:r>
            <a:r>
              <a:rPr lang="en-US" sz="3200" b="1" dirty="0" err="1">
                <a:solidFill>
                  <a:schemeClr val="tx1"/>
                </a:solidFill>
                <a:latin typeface="Times New Roman" pitchFamily="18" charset="0"/>
                <a:cs typeface="Times New Roman" pitchFamily="18" charset="0"/>
              </a:rPr>
              <a:t>ng</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qo‘llanilgan</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Sug‘d</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yozuvi</a:t>
            </a:r>
            <a:r>
              <a:rPr lang="en-US" sz="3200" b="1" dirty="0">
                <a:solidFill>
                  <a:srgbClr val="0000FF"/>
                </a:solidFill>
                <a:latin typeface="Times New Roman" pitchFamily="18" charset="0"/>
                <a:cs typeface="Times New Roman" pitchFamily="18" charset="0"/>
              </a:rPr>
              <a:t>  25  ta  b</a:t>
            </a:r>
            <a:r>
              <a:rPr lang="ru-RU" sz="3200" b="1" dirty="0">
                <a:solidFill>
                  <a:srgbClr val="0000FF"/>
                </a:solidFill>
                <a:latin typeface="Times New Roman" pitchFamily="18" charset="0"/>
                <a:cs typeface="Times New Roman" pitchFamily="18" charset="0"/>
              </a:rPr>
              <a:t>е</a:t>
            </a:r>
            <a:r>
              <a:rPr lang="en-US" sz="3200" b="1" dirty="0" err="1">
                <a:solidFill>
                  <a:srgbClr val="0000FF"/>
                </a:solidFill>
                <a:latin typeface="Times New Roman" pitchFamily="18" charset="0"/>
                <a:cs typeface="Times New Roman" pitchFamily="18" charset="0"/>
              </a:rPr>
              <a:t>lgidan</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iborat</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bo‘lib</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chapdan</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o‘ngga</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qarab</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yozilgan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Ularning</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taqvimi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bo‘lgan</a:t>
            </a:r>
            <a:r>
              <a:rPr lang="en-US" sz="3200" b="1" dirty="0">
                <a:solidFill>
                  <a:schemeClr val="tx1"/>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13315" name="Прямоугольник 1"/>
          <p:cNvSpPr>
            <a:spLocks noChangeArrowheads="1"/>
          </p:cNvSpPr>
          <p:nvPr/>
        </p:nvSpPr>
        <p:spPr bwMode="auto">
          <a:xfrm>
            <a:off x="0" y="333375"/>
            <a:ext cx="8929688" cy="6370638"/>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400" b="1">
                <a:solidFill>
                  <a:schemeClr val="tx1"/>
                </a:solidFill>
                <a:latin typeface="Times New Roman" pitchFamily="18" charset="0"/>
                <a:cs typeface="Times New Roman" pitchFamily="18" charset="0"/>
              </a:rPr>
              <a:t>	</a:t>
            </a:r>
            <a:r>
              <a:rPr lang="en-US" altLang="ru-RU" sz="3400" b="1">
                <a:solidFill>
                  <a:srgbClr val="0000FF"/>
                </a:solidFill>
                <a:latin typeface="Times New Roman" pitchFamily="18" charset="0"/>
                <a:cs typeface="Times New Roman" pitchFamily="18" charset="0"/>
              </a:rPr>
              <a:t>545</a:t>
            </a:r>
            <a:r>
              <a:rPr lang="en-US" altLang="ru-RU" sz="3400" b="1">
                <a:solidFill>
                  <a:schemeClr val="tx1"/>
                </a:solidFill>
                <a:latin typeface="Times New Roman" pitchFamily="18" charset="0"/>
                <a:cs typeface="Times New Roman" pitchFamily="18" charset="0"/>
              </a:rPr>
              <a:t> yil Xitoydagi </a:t>
            </a:r>
            <a:r>
              <a:rPr lang="en-US" altLang="ru-RU" sz="3400" b="1">
                <a:solidFill>
                  <a:srgbClr val="0000FF"/>
                </a:solidFill>
                <a:latin typeface="Times New Roman" pitchFamily="18" charset="0"/>
                <a:cs typeface="Times New Roman" pitchFamily="18" charset="0"/>
              </a:rPr>
              <a:t>G‘arbiy Vey</a:t>
            </a:r>
            <a:r>
              <a:rPr lang="en-US" altLang="ru-RU" sz="3400" b="1">
                <a:solidFill>
                  <a:schemeClr val="tx1"/>
                </a:solidFill>
                <a:latin typeface="Times New Roman" pitchFamily="18" charset="0"/>
                <a:cs typeface="Times New Roman" pitchFamily="18" charset="0"/>
              </a:rPr>
              <a:t> imperatori </a:t>
            </a:r>
            <a:r>
              <a:rPr lang="en-US" altLang="ru-RU" sz="3400" b="1">
                <a:solidFill>
                  <a:srgbClr val="0000FF"/>
                </a:solidFill>
                <a:latin typeface="Times New Roman" pitchFamily="18" charset="0"/>
                <a:cs typeface="Times New Roman" pitchFamily="18" charset="0"/>
              </a:rPr>
              <a:t>Van-di</a:t>
            </a:r>
            <a:r>
              <a:rPr lang="en-US" altLang="ru-RU" sz="3400" b="1">
                <a:solidFill>
                  <a:schemeClr val="tx1"/>
                </a:solidFill>
                <a:latin typeface="Times New Roman" pitchFamily="18" charset="0"/>
                <a:cs typeface="Times New Roman" pitchFamily="18" charset="0"/>
              </a:rPr>
              <a:t> Ashin urug‘i boshlig‘i </a:t>
            </a:r>
            <a:r>
              <a:rPr lang="en-US" altLang="ru-RU" sz="3400" b="1">
                <a:solidFill>
                  <a:srgbClr val="0000FF"/>
                </a:solidFill>
                <a:latin typeface="Times New Roman" pitchFamily="18" charset="0"/>
                <a:cs typeface="Times New Roman" pitchFamily="18" charset="0"/>
              </a:rPr>
              <a:t>Buminga</a:t>
            </a:r>
            <a:r>
              <a:rPr lang="en-US" altLang="ru-RU" sz="3400" b="1">
                <a:solidFill>
                  <a:schemeClr val="tx1"/>
                </a:solidFill>
                <a:latin typeface="Times New Roman" pitchFamily="18" charset="0"/>
                <a:cs typeface="Times New Roman" pitchFamily="18" charset="0"/>
              </a:rPr>
              <a:t> do‘stona munosabat o‘rnatish uchun elchi yuboradi. G‘arbiy Vey davlatining asoschilari asli </a:t>
            </a:r>
            <a:r>
              <a:rPr lang="en-US" altLang="ru-RU" sz="3400" b="1">
                <a:solidFill>
                  <a:srgbClr val="0000FF"/>
                </a:solidFill>
                <a:latin typeface="Times New Roman" pitchFamily="18" charset="0"/>
                <a:cs typeface="Times New Roman" pitchFamily="18" charset="0"/>
              </a:rPr>
              <a:t>turkiy qabilalardan </a:t>
            </a:r>
            <a:r>
              <a:rPr lang="en-US" altLang="ru-RU" sz="3400" b="1">
                <a:solidFill>
                  <a:schemeClr val="tx1"/>
                </a:solidFill>
                <a:latin typeface="Times New Roman" pitchFamily="18" charset="0"/>
                <a:cs typeface="Times New Roman" pitchFamily="18" charset="0"/>
              </a:rPr>
              <a:t>bo‘lib (</a:t>
            </a:r>
            <a:r>
              <a:rPr lang="en-US" altLang="ru-RU" sz="3400" b="1">
                <a:solidFill>
                  <a:srgbClr val="0000FF"/>
                </a:solidFill>
                <a:latin typeface="Times New Roman" pitchFamily="18" charset="0"/>
                <a:cs typeface="Times New Roman" pitchFamily="18" charset="0"/>
              </a:rPr>
              <a:t>386-558</a:t>
            </a:r>
            <a:r>
              <a:rPr lang="en-US" altLang="ru-RU" sz="3400" b="1">
                <a:solidFill>
                  <a:schemeClr val="tx1"/>
                </a:solidFill>
                <a:latin typeface="Times New Roman" pitchFamily="18" charset="0"/>
                <a:cs typeface="Times New Roman" pitchFamily="18" charset="0"/>
              </a:rPr>
              <a:t>) Xitoyning shimolida o‘z davlatlarini barpo qilib, butunlay </a:t>
            </a:r>
            <a:r>
              <a:rPr lang="en-US" altLang="ru-RU" sz="3400" b="1">
                <a:solidFill>
                  <a:srgbClr val="0000FF"/>
                </a:solidFill>
                <a:latin typeface="Times New Roman" pitchFamily="18" charset="0"/>
                <a:cs typeface="Times New Roman" pitchFamily="18" charset="0"/>
              </a:rPr>
              <a:t>xitoylashib</a:t>
            </a:r>
            <a:r>
              <a:rPr lang="en-US" altLang="ru-RU" sz="3400" b="1">
                <a:solidFill>
                  <a:schemeClr val="tx1"/>
                </a:solidFill>
                <a:latin typeface="Times New Roman" pitchFamily="18" charset="0"/>
                <a:cs typeface="Times New Roman" pitchFamily="18" charset="0"/>
              </a:rPr>
              <a:t> ketgan edilar. Turkiylar ularni </a:t>
            </a:r>
            <a:r>
              <a:rPr lang="en-US" altLang="ru-RU" sz="3400" b="1">
                <a:solidFill>
                  <a:srgbClr val="0000FF"/>
                </a:solidFill>
                <a:latin typeface="Times New Roman" pitchFamily="18" charset="0"/>
                <a:cs typeface="Times New Roman" pitchFamily="18" charset="0"/>
              </a:rPr>
              <a:t>To‘ba</a:t>
            </a:r>
            <a:r>
              <a:rPr lang="en-US" altLang="ru-RU" sz="3400" b="1">
                <a:solidFill>
                  <a:schemeClr val="tx1"/>
                </a:solidFill>
                <a:latin typeface="Times New Roman" pitchFamily="18" charset="0"/>
                <a:cs typeface="Times New Roman" pitchFamily="18" charset="0"/>
              </a:rPr>
              <a:t> yoki </a:t>
            </a:r>
            <a:r>
              <a:rPr lang="en-US" altLang="ru-RU" sz="3400" b="1">
                <a:solidFill>
                  <a:srgbClr val="0000FF"/>
                </a:solidFill>
                <a:latin typeface="Times New Roman" pitchFamily="18" charset="0"/>
                <a:cs typeface="Times New Roman" pitchFamily="18" charset="0"/>
              </a:rPr>
              <a:t>Tabg‘ach</a:t>
            </a:r>
            <a:r>
              <a:rPr lang="en-US" altLang="ru-RU" sz="3400" b="1">
                <a:solidFill>
                  <a:schemeClr val="tx1"/>
                </a:solidFill>
                <a:latin typeface="Times New Roman" pitchFamily="18" charset="0"/>
                <a:cs typeface="Times New Roman" pitchFamily="18" charset="0"/>
              </a:rPr>
              <a:t> </a:t>
            </a:r>
            <a:r>
              <a:rPr lang="en-US" altLang="ru-RU" sz="3400" b="1">
                <a:solidFill>
                  <a:srgbClr val="0000FF"/>
                </a:solidFill>
                <a:latin typeface="Times New Roman" pitchFamily="18" charset="0"/>
                <a:cs typeface="Times New Roman" pitchFamily="18" charset="0"/>
              </a:rPr>
              <a:t>davlati</a:t>
            </a:r>
            <a:r>
              <a:rPr lang="en-US" altLang="ru-RU" sz="3400" b="1">
                <a:solidFill>
                  <a:schemeClr val="tx1"/>
                </a:solidFill>
                <a:latin typeface="Times New Roman" pitchFamily="18" charset="0"/>
                <a:cs typeface="Times New Roman" pitchFamily="18" charset="0"/>
              </a:rPr>
              <a:t> deb yuritganlar. Manbalarda keltirilishicha, Bumin </a:t>
            </a:r>
            <a:r>
              <a:rPr lang="en-US" altLang="ru-RU" sz="3400" b="1">
                <a:solidFill>
                  <a:srgbClr val="0000FF"/>
                </a:solidFill>
                <a:latin typeface="Times New Roman" pitchFamily="18" charset="0"/>
                <a:cs typeface="Times New Roman" pitchFamily="18" charset="0"/>
              </a:rPr>
              <a:t>Vey davlati </a:t>
            </a:r>
            <a:r>
              <a:rPr lang="en-US" altLang="ru-RU" sz="3400" b="1">
                <a:solidFill>
                  <a:schemeClr val="tx1"/>
                </a:solidFill>
                <a:latin typeface="Times New Roman" pitchFamily="18" charset="0"/>
                <a:cs typeface="Times New Roman" pitchFamily="18" charset="0"/>
              </a:rPr>
              <a:t>bilan ittifoqdosh bo‘lib, ulardan </a:t>
            </a:r>
            <a:r>
              <a:rPr lang="en-US" altLang="ru-RU" sz="3400" b="1">
                <a:solidFill>
                  <a:srgbClr val="0000FF"/>
                </a:solidFill>
                <a:latin typeface="Times New Roman" pitchFamily="18" charset="0"/>
                <a:cs typeface="Times New Roman" pitchFamily="18" charset="0"/>
              </a:rPr>
              <a:t>jujanlarga</a:t>
            </a:r>
            <a:r>
              <a:rPr lang="en-US" altLang="ru-RU" sz="3400" b="1">
                <a:solidFill>
                  <a:schemeClr val="tx1"/>
                </a:solidFill>
                <a:latin typeface="Times New Roman" pitchFamily="18" charset="0"/>
                <a:cs typeface="Times New Roman" pitchFamily="18" charset="0"/>
              </a:rPr>
              <a:t> qarshi kurashda </a:t>
            </a:r>
            <a:r>
              <a:rPr lang="en-US" altLang="ru-RU" sz="3400" b="1" i="1" u="sng">
                <a:solidFill>
                  <a:srgbClr val="0000FF"/>
                </a:solidFill>
                <a:latin typeface="Times New Roman" pitchFamily="18" charset="0"/>
                <a:cs typeface="Times New Roman" pitchFamily="18" charset="0"/>
              </a:rPr>
              <a:t>yordam olishi mumkinligiga </a:t>
            </a:r>
            <a:r>
              <a:rPr lang="en-US" altLang="ru-RU" sz="3400" b="1">
                <a:solidFill>
                  <a:schemeClr val="tx1"/>
                </a:solidFill>
                <a:latin typeface="Times New Roman" pitchFamily="18" charset="0"/>
                <a:cs typeface="Times New Roman" pitchFamily="18" charset="0"/>
              </a:rPr>
              <a:t>umid qiladi.</a:t>
            </a:r>
            <a:endParaRPr lang="ru-RU" altLang="ru-RU" sz="3400" b="1">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i="1" dirty="0">
                <a:solidFill>
                  <a:schemeClr val="tx1"/>
                </a:solidFill>
              </a:rPr>
              <a:t>Turk </a:t>
            </a:r>
            <a:r>
              <a:rPr lang="en-US" sz="4000" b="1" i="1" dirty="0" err="1">
                <a:solidFill>
                  <a:schemeClr val="tx1"/>
                </a:solidFill>
              </a:rPr>
              <a:t>hoqonligi</a:t>
            </a:r>
            <a:r>
              <a:rPr lang="en-US" sz="4000" b="1" i="1" dirty="0">
                <a:solidFill>
                  <a:schemeClr val="tx1"/>
                </a:solidFill>
              </a:rPr>
              <a:t> </a:t>
            </a:r>
            <a:r>
              <a:rPr lang="en-US" sz="4000" b="1" i="1" dirty="0" err="1">
                <a:solidFill>
                  <a:schemeClr val="tx1"/>
                </a:solidFill>
              </a:rPr>
              <a:t>madaniy</a:t>
            </a:r>
            <a:r>
              <a:rPr lang="en-US" sz="4000" b="1" i="1" dirty="0">
                <a:solidFill>
                  <a:schemeClr val="tx1"/>
                </a:solidFill>
              </a:rPr>
              <a:t>  </a:t>
            </a:r>
            <a:r>
              <a:rPr lang="en-US" sz="4000" b="1" i="1" dirty="0" err="1">
                <a:solidFill>
                  <a:schemeClr val="tx1"/>
                </a:solidFill>
              </a:rPr>
              <a:t>hayoti</a:t>
            </a:r>
            <a:endParaRPr lang="ru-RU" sz="40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Daliliy</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ashyolar</a:t>
            </a:r>
            <a:r>
              <a:rPr lang="en-US" sz="3400" b="1" dirty="0">
                <a:solidFill>
                  <a:schemeClr val="tx1"/>
                </a:solidFill>
                <a:latin typeface="Times New Roman" pitchFamily="18" charset="0"/>
                <a:cs typeface="Times New Roman" pitchFamily="18" charset="0"/>
              </a:rPr>
              <a:t> </a:t>
            </a:r>
            <a:r>
              <a:rPr lang="en-US" sz="3400" b="1" dirty="0">
                <a:solidFill>
                  <a:srgbClr val="0000FF"/>
                </a:solidFill>
                <a:latin typeface="Times New Roman" pitchFamily="18" charset="0"/>
                <a:cs typeface="Times New Roman" pitchFamily="18" charset="0"/>
              </a:rPr>
              <a:t>VII </a:t>
            </a:r>
            <a:r>
              <a:rPr lang="en-US" sz="3400" b="1" dirty="0" err="1">
                <a:solidFill>
                  <a:srgbClr val="0000FF"/>
                </a:solidFill>
                <a:latin typeface="Times New Roman" pitchFamily="18" charset="0"/>
                <a:cs typeface="Times New Roman" pitchFamily="18" charset="0"/>
              </a:rPr>
              <a:t>asrda</a:t>
            </a:r>
            <a:r>
              <a:rPr lang="en-US" sz="3400" b="1" dirty="0">
                <a:solidFill>
                  <a:srgbClr val="0000FF"/>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mamlakatimiz</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hududida</a:t>
            </a:r>
            <a:r>
              <a:rPr lang="en-US" sz="3400" b="1" dirty="0">
                <a:solidFill>
                  <a:schemeClr val="tx1"/>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savodxonlik</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kuchli</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bo‘lganligidan</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guvohlik</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beradi</a:t>
            </a:r>
            <a:r>
              <a:rPr lang="en-US" sz="3400" b="1" dirty="0">
                <a:solidFill>
                  <a:schemeClr val="tx1"/>
                </a:solidFill>
                <a:latin typeface="Times New Roman" pitchFamily="18" charset="0"/>
                <a:cs typeface="Times New Roman" pitchFamily="18" charset="0"/>
              </a:rPr>
              <a:t>.  </a:t>
            </a:r>
            <a:r>
              <a:rPr lang="en-US" sz="3400" b="1" dirty="0">
                <a:solidFill>
                  <a:srgbClr val="0000FF"/>
                </a:solidFill>
                <a:latin typeface="Times New Roman" pitchFamily="18" charset="0"/>
                <a:cs typeface="Times New Roman" pitchFamily="18" charset="0"/>
              </a:rPr>
              <a:t>5  </a:t>
            </a:r>
            <a:r>
              <a:rPr lang="en-US" sz="3400" b="1" dirty="0" err="1">
                <a:solidFill>
                  <a:srgbClr val="0000FF"/>
                </a:solidFill>
                <a:latin typeface="Times New Roman" pitchFamily="18" charset="0"/>
                <a:cs typeface="Times New Roman" pitchFamily="18" charset="0"/>
              </a:rPr>
              <a:t>yoshga</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to‘lgan</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bolalar</a:t>
            </a:r>
            <a:r>
              <a:rPr lang="en-US" sz="3400" b="1" dirty="0">
                <a:solidFill>
                  <a:schemeClr val="tx1"/>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yozish</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va</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hisob-kitobga</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o‘rgatilgan</a:t>
            </a:r>
            <a:r>
              <a:rPr lang="en-US" sz="3400" b="1" dirty="0">
                <a:solidFill>
                  <a:schemeClr val="tx1"/>
                </a:solidFill>
                <a:latin typeface="Times New Roman" pitchFamily="18" charset="0"/>
                <a:cs typeface="Times New Roman" pitchFamily="18" charset="0"/>
              </a:rPr>
              <a:t>. </a:t>
            </a:r>
            <a:r>
              <a:rPr lang="en-US" sz="3400" b="1" dirty="0">
                <a:solidFill>
                  <a:srgbClr val="0000FF"/>
                </a:solidFill>
                <a:latin typeface="Times New Roman" pitchFamily="18" charset="0"/>
                <a:cs typeface="Times New Roman" pitchFamily="18" charset="0"/>
              </a:rPr>
              <a:t>20 </a:t>
            </a:r>
            <a:r>
              <a:rPr lang="en-US" sz="3400" b="1" dirty="0" err="1">
                <a:solidFill>
                  <a:srgbClr val="0000FF"/>
                </a:solidFill>
                <a:latin typeface="Times New Roman" pitchFamily="18" charset="0"/>
                <a:cs typeface="Times New Roman" pitchFamily="18" charset="0"/>
              </a:rPr>
              <a:t>yoshga</a:t>
            </a:r>
            <a:r>
              <a:rPr lang="en-US" sz="3400" b="1" dirty="0">
                <a:solidFill>
                  <a:srgbClr val="0000FF"/>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to‘lganda</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esa</a:t>
            </a:r>
            <a:r>
              <a:rPr lang="en-US" sz="3400" b="1" dirty="0">
                <a:solidFill>
                  <a:schemeClr val="tx1"/>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savdo-sotiq</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bilan</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shug‘ullanish</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uchun</a:t>
            </a:r>
            <a:r>
              <a:rPr lang="en-US" sz="3400" b="1" dirty="0">
                <a:solidFill>
                  <a:srgbClr val="0000FF"/>
                </a:solidFill>
                <a:latin typeface="Times New Roman" pitchFamily="18" charset="0"/>
                <a:cs typeface="Times New Roman" pitchFamily="18" charset="0"/>
              </a:rPr>
              <a:t> </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savdo</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karvonlariga</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qo‘shib</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ch</a:t>
            </a:r>
            <a:r>
              <a:rPr lang="ru-RU" sz="3400" b="1" dirty="0">
                <a:solidFill>
                  <a:schemeClr val="tx1"/>
                </a:solidFill>
                <a:latin typeface="Times New Roman" pitchFamily="18" charset="0"/>
                <a:cs typeface="Times New Roman" pitchFamily="18" charset="0"/>
              </a:rPr>
              <a:t>е</a:t>
            </a:r>
            <a:r>
              <a:rPr lang="en-US" sz="3400" b="1" dirty="0">
                <a:solidFill>
                  <a:schemeClr val="tx1"/>
                </a:solidFill>
                <a:latin typeface="Times New Roman" pitchFamily="18" charset="0"/>
                <a:cs typeface="Times New Roman" pitchFamily="18" charset="0"/>
              </a:rPr>
              <a:t>t </a:t>
            </a:r>
            <a:r>
              <a:rPr lang="en-US" sz="3400" b="1" dirty="0" err="1">
                <a:solidFill>
                  <a:schemeClr val="tx1"/>
                </a:solidFill>
                <a:latin typeface="Times New Roman" pitchFamily="18" charset="0"/>
                <a:cs typeface="Times New Roman" pitchFamily="18" charset="0"/>
              </a:rPr>
              <a:t>davlatlarga</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yuborilganligini</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tasdiqlovchi</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ma’lumotlar</a:t>
            </a:r>
            <a:r>
              <a:rPr lang="en-US" sz="3400" b="1" dirty="0">
                <a:solidFill>
                  <a:schemeClr val="tx1"/>
                </a:solidFill>
                <a:latin typeface="Times New Roman" pitchFamily="18" charset="0"/>
                <a:cs typeface="Times New Roman" pitchFamily="18" charset="0"/>
              </a:rPr>
              <a:t> bor.</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i="1" dirty="0">
                <a:solidFill>
                  <a:schemeClr val="tx1"/>
                </a:solidFill>
              </a:rPr>
              <a:t>Turk </a:t>
            </a:r>
            <a:r>
              <a:rPr lang="en-US" sz="4000" b="1" i="1" dirty="0" err="1">
                <a:solidFill>
                  <a:schemeClr val="tx1"/>
                </a:solidFill>
              </a:rPr>
              <a:t>hoqonligi</a:t>
            </a:r>
            <a:r>
              <a:rPr lang="en-US" sz="4000" b="1" i="1" dirty="0">
                <a:solidFill>
                  <a:schemeClr val="tx1"/>
                </a:solidFill>
              </a:rPr>
              <a:t> </a:t>
            </a:r>
            <a:r>
              <a:rPr lang="en-US" sz="4000" b="1" i="1" dirty="0" err="1">
                <a:solidFill>
                  <a:schemeClr val="tx1"/>
                </a:solidFill>
              </a:rPr>
              <a:t>diniy</a:t>
            </a:r>
            <a:r>
              <a:rPr lang="en-US" sz="4000" b="1" i="1" dirty="0">
                <a:solidFill>
                  <a:schemeClr val="tx1"/>
                </a:solidFill>
              </a:rPr>
              <a:t> </a:t>
            </a:r>
            <a:r>
              <a:rPr lang="en-US" sz="4000" b="1" i="1" dirty="0" err="1">
                <a:solidFill>
                  <a:schemeClr val="tx1"/>
                </a:solidFill>
              </a:rPr>
              <a:t>e’tiqodi</a:t>
            </a:r>
            <a:endParaRPr lang="ru-RU" sz="40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400" b="1" dirty="0">
                <a:solidFill>
                  <a:schemeClr val="tx1"/>
                </a:solidFill>
                <a:latin typeface="Times New Roman" pitchFamily="18" charset="0"/>
                <a:cs typeface="Times New Roman" pitchFamily="18" charset="0"/>
              </a:rPr>
              <a:t>	</a:t>
            </a:r>
            <a:r>
              <a:rPr lang="en-US" sz="3400" b="1" dirty="0">
                <a:solidFill>
                  <a:srgbClr val="0000FF"/>
                </a:solidFill>
                <a:latin typeface="Times New Roman" pitchFamily="18" charset="0"/>
                <a:cs typeface="Times New Roman" pitchFamily="18" charset="0"/>
              </a:rPr>
              <a:t>VI–VII </a:t>
            </a:r>
            <a:r>
              <a:rPr lang="en-US" sz="3400" b="1" dirty="0" err="1">
                <a:solidFill>
                  <a:srgbClr val="0000FF"/>
                </a:solidFill>
                <a:latin typeface="Times New Roman" pitchFamily="18" charset="0"/>
                <a:cs typeface="Times New Roman" pitchFamily="18" charset="0"/>
              </a:rPr>
              <a:t>asrlarda</a:t>
            </a:r>
            <a:r>
              <a:rPr lang="en-US" sz="3400" b="1" dirty="0">
                <a:solidFill>
                  <a:srgbClr val="0000FF"/>
                </a:solidFill>
                <a:latin typeface="Times New Roman" pitchFamily="18" charset="0"/>
                <a:cs typeface="Times New Roman" pitchFamily="18" charset="0"/>
              </a:rPr>
              <a:t> </a:t>
            </a:r>
            <a:r>
              <a:rPr lang="en-US" sz="3400" b="1" dirty="0">
                <a:solidFill>
                  <a:schemeClr val="tx1"/>
                </a:solidFill>
                <a:latin typeface="Times New Roman" pitchFamily="18" charset="0"/>
                <a:cs typeface="Times New Roman" pitchFamily="18" charset="0"/>
              </a:rPr>
              <a:t>Turk </a:t>
            </a:r>
            <a:r>
              <a:rPr lang="en-US" sz="3400" b="1" dirty="0" err="1">
                <a:solidFill>
                  <a:schemeClr val="tx1"/>
                </a:solidFill>
                <a:latin typeface="Times New Roman" pitchFamily="18" charset="0"/>
                <a:cs typeface="Times New Roman" pitchFamily="18" charset="0"/>
              </a:rPr>
              <a:t>xoqonligi</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hududida</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yashagan</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xalqlar</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diniy</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nuqtayi</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nazardan</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turli-tuman</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g‘oyalar</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ta’sirida</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bo‘lganlar</a:t>
            </a:r>
            <a:r>
              <a:rPr lang="en-US" sz="3400" b="1" dirty="0">
                <a:solidFill>
                  <a:schemeClr val="tx1"/>
                </a:solidFill>
                <a:latin typeface="Times New Roman" pitchFamily="18" charset="0"/>
                <a:cs typeface="Times New Roman" pitchFamily="18" charset="0"/>
              </a:rPr>
              <a:t>.  D</a:t>
            </a:r>
            <a:r>
              <a:rPr lang="ru-RU" sz="3400" b="1" dirty="0">
                <a:solidFill>
                  <a:schemeClr val="tx1"/>
                </a:solidFill>
                <a:latin typeface="Times New Roman" pitchFamily="18" charset="0"/>
                <a:cs typeface="Times New Roman" pitchFamily="18" charset="0"/>
              </a:rPr>
              <a:t>е</a:t>
            </a:r>
            <a:r>
              <a:rPr lang="en-US" sz="3400" b="1" dirty="0" err="1">
                <a:solidFill>
                  <a:schemeClr val="tx1"/>
                </a:solidFill>
                <a:latin typeface="Times New Roman" pitchFamily="18" charset="0"/>
                <a:cs typeface="Times New Roman" pitchFamily="18" charset="0"/>
              </a:rPr>
              <a:t>yarli</a:t>
            </a:r>
            <a:r>
              <a:rPr lang="en-US" sz="3400" b="1" dirty="0">
                <a:solidFill>
                  <a:schemeClr val="tx1"/>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har</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bir</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urug</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qabila</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va</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xalqning</a:t>
            </a:r>
            <a:r>
              <a:rPr lang="en-US" sz="3400" b="1" dirty="0">
                <a:solidFill>
                  <a:srgbClr val="0000FF"/>
                </a:solidFill>
                <a:latin typeface="Times New Roman" pitchFamily="18" charset="0"/>
                <a:cs typeface="Times New Roman" pitchFamily="18" charset="0"/>
              </a:rPr>
              <a:t> </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o‘z</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diniy</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e’tiqodi</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bo‘lgan</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Shu</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boisdan</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turk</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qabilalarida</a:t>
            </a:r>
            <a:r>
              <a:rPr lang="en-US" sz="3400" b="1" dirty="0">
                <a:solidFill>
                  <a:schemeClr val="tx1"/>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ko‘pxudolilik</a:t>
            </a:r>
            <a:r>
              <a:rPr lang="en-US" sz="3400" b="1" dirty="0">
                <a:solidFill>
                  <a:schemeClr val="tx1"/>
                </a:solidFill>
                <a:latin typeface="Times New Roman" pitchFamily="18" charset="0"/>
                <a:cs typeface="Times New Roman" pitchFamily="18" charset="0"/>
              </a:rPr>
              <a:t>  k</a:t>
            </a:r>
            <a:r>
              <a:rPr lang="ru-RU" sz="3400" b="1" dirty="0">
                <a:solidFill>
                  <a:schemeClr val="tx1"/>
                </a:solidFill>
                <a:latin typeface="Times New Roman" pitchFamily="18" charset="0"/>
                <a:cs typeface="Times New Roman" pitchFamily="18" charset="0"/>
              </a:rPr>
              <a:t>е</a:t>
            </a:r>
            <a:r>
              <a:rPr lang="en-US" sz="3400" b="1" dirty="0" err="1">
                <a:solidFill>
                  <a:schemeClr val="tx1"/>
                </a:solidFill>
                <a:latin typeface="Times New Roman" pitchFamily="18" charset="0"/>
                <a:cs typeface="Times New Roman" pitchFamily="18" charset="0"/>
              </a:rPr>
              <a:t>ng</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tarqalgan</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Jumladan</a:t>
            </a:r>
            <a:r>
              <a:rPr lang="en-US" sz="3400" b="1" dirty="0">
                <a:solidFill>
                  <a:schemeClr val="tx1"/>
                </a:solidFill>
                <a:latin typeface="Times New Roman" pitchFamily="18" charset="0"/>
                <a:cs typeface="Times New Roman" pitchFamily="18" charset="0"/>
              </a:rPr>
              <a:t>, </a:t>
            </a:r>
          </a:p>
          <a:p>
            <a:pPr algn="just">
              <a:defRPr/>
            </a:pPr>
            <a:r>
              <a:rPr lang="en-US" sz="3400" b="1" dirty="0" err="1">
                <a:solidFill>
                  <a:srgbClr val="0000FF"/>
                </a:solidFill>
                <a:latin typeface="Times New Roman" pitchFamily="18" charset="0"/>
                <a:cs typeface="Times New Roman" pitchFamily="18" charset="0"/>
              </a:rPr>
              <a:t>buryatlar</a:t>
            </a:r>
            <a:r>
              <a:rPr lang="en-US" sz="3400" b="1" dirty="0">
                <a:solidFill>
                  <a:srgbClr val="0000FF"/>
                </a:solidFill>
                <a:latin typeface="Times New Roman" pitchFamily="18" charset="0"/>
                <a:cs typeface="Times New Roman" pitchFamily="18" charset="0"/>
              </a:rPr>
              <a:t> 99 </a:t>
            </a:r>
            <a:r>
              <a:rPr lang="en-US" sz="3400" b="1" dirty="0" err="1">
                <a:solidFill>
                  <a:srgbClr val="0000FF"/>
                </a:solidFill>
                <a:latin typeface="Times New Roman" pitchFamily="18" charset="0"/>
                <a:cs typeface="Times New Roman" pitchFamily="18" charset="0"/>
              </a:rPr>
              <a:t>tangriga</a:t>
            </a:r>
            <a:r>
              <a:rPr lang="en-US" sz="3400" b="1" dirty="0">
                <a:solidFill>
                  <a:srgbClr val="0000FF"/>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topinganlar</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va</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bu</a:t>
            </a:r>
            <a:r>
              <a:rPr lang="en-US" sz="3400" b="1" dirty="0">
                <a:solidFill>
                  <a:schemeClr val="tx1"/>
                </a:solidFill>
                <a:latin typeface="Times New Roman" pitchFamily="18" charset="0"/>
                <a:cs typeface="Times New Roman" pitchFamily="18" charset="0"/>
              </a:rPr>
              <a:t> </a:t>
            </a:r>
            <a:r>
              <a:rPr lang="en-US" sz="3400" b="1" dirty="0" err="1">
                <a:solidFill>
                  <a:schemeClr val="tx1"/>
                </a:solidFill>
                <a:latin typeface="Times New Roman" pitchFamily="18" charset="0"/>
                <a:cs typeface="Times New Roman" pitchFamily="18" charset="0"/>
              </a:rPr>
              <a:t>tangrilar</a:t>
            </a:r>
            <a:r>
              <a:rPr lang="en-US" sz="3400" b="1" dirty="0">
                <a:solidFill>
                  <a:schemeClr val="tx1"/>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dunyoni</a:t>
            </a:r>
            <a:r>
              <a:rPr lang="en-US" sz="3400" b="1" dirty="0">
                <a:solidFill>
                  <a:srgbClr val="0000FF"/>
                </a:solidFill>
                <a:latin typeface="Times New Roman" pitchFamily="18" charset="0"/>
                <a:cs typeface="Times New Roman" pitchFamily="18" charset="0"/>
              </a:rPr>
              <a:t> </a:t>
            </a:r>
            <a:r>
              <a:rPr lang="en-US" sz="3400" b="1" dirty="0" err="1">
                <a:solidFill>
                  <a:srgbClr val="0000FF"/>
                </a:solidFill>
                <a:latin typeface="Times New Roman" pitchFamily="18" charset="0"/>
                <a:cs typeface="Times New Roman" pitchFamily="18" charset="0"/>
              </a:rPr>
              <a:t>boshqaradi</a:t>
            </a:r>
            <a:r>
              <a:rPr lang="en-US" sz="3400" b="1" dirty="0">
                <a:solidFill>
                  <a:srgbClr val="0000FF"/>
                </a:solidFill>
                <a:latin typeface="Times New Roman" pitchFamily="18" charset="0"/>
                <a:cs typeface="Times New Roman" pitchFamily="18" charset="0"/>
              </a:rPr>
              <a:t> </a:t>
            </a:r>
            <a:r>
              <a:rPr lang="en-US" sz="3400" b="1" dirty="0">
                <a:solidFill>
                  <a:schemeClr val="tx1"/>
                </a:solidFill>
                <a:latin typeface="Times New Roman" pitchFamily="18" charset="0"/>
                <a:cs typeface="Times New Roman" pitchFamily="18" charset="0"/>
              </a:rPr>
              <a:t>d</a:t>
            </a:r>
            <a:r>
              <a:rPr lang="ru-RU" sz="3400" b="1" dirty="0">
                <a:solidFill>
                  <a:schemeClr val="tx1"/>
                </a:solidFill>
                <a:latin typeface="Times New Roman" pitchFamily="18" charset="0"/>
                <a:cs typeface="Times New Roman" pitchFamily="18" charset="0"/>
              </a:rPr>
              <a:t>е</a:t>
            </a:r>
            <a:r>
              <a:rPr lang="en-US" sz="3400" b="1" dirty="0">
                <a:solidFill>
                  <a:schemeClr val="tx1"/>
                </a:solidFill>
                <a:latin typeface="Times New Roman" pitchFamily="18" charset="0"/>
                <a:cs typeface="Times New Roman" pitchFamily="18" charset="0"/>
              </a:rPr>
              <a:t>b </a:t>
            </a:r>
            <a:r>
              <a:rPr lang="en-US" sz="3400" b="1" dirty="0" err="1">
                <a:solidFill>
                  <a:schemeClr val="tx1"/>
                </a:solidFill>
                <a:latin typeface="Times New Roman" pitchFamily="18" charset="0"/>
                <a:cs typeface="Times New Roman" pitchFamily="18" charset="0"/>
              </a:rPr>
              <a:t>tushunganlar</a:t>
            </a:r>
            <a:r>
              <a:rPr lang="en-US" sz="3400" b="1" dirty="0">
                <a:solidFill>
                  <a:schemeClr val="tx1"/>
                </a:solidFill>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b="1" i="1" dirty="0">
                <a:solidFill>
                  <a:schemeClr val="tx1"/>
                </a:solidFill>
              </a:rPr>
              <a:t>Turk </a:t>
            </a:r>
            <a:r>
              <a:rPr lang="en-US" sz="4000" b="1" i="1" dirty="0" err="1">
                <a:solidFill>
                  <a:schemeClr val="tx1"/>
                </a:solidFill>
              </a:rPr>
              <a:t>hoqonligi</a:t>
            </a:r>
            <a:r>
              <a:rPr lang="en-US" sz="4000" b="1" i="1" dirty="0">
                <a:solidFill>
                  <a:schemeClr val="tx1"/>
                </a:solidFill>
              </a:rPr>
              <a:t> </a:t>
            </a:r>
            <a:r>
              <a:rPr lang="en-US" sz="4000" b="1" i="1" dirty="0" err="1">
                <a:solidFill>
                  <a:schemeClr val="tx1"/>
                </a:solidFill>
              </a:rPr>
              <a:t>diniy</a:t>
            </a:r>
            <a:r>
              <a:rPr lang="en-US" sz="4000" b="1" i="1" dirty="0">
                <a:solidFill>
                  <a:schemeClr val="tx1"/>
                </a:solidFill>
              </a:rPr>
              <a:t> </a:t>
            </a:r>
            <a:r>
              <a:rPr lang="en-US" sz="4000" b="1" i="1" dirty="0" err="1">
                <a:solidFill>
                  <a:schemeClr val="tx1"/>
                </a:solidFill>
              </a:rPr>
              <a:t>e’tiqodi</a:t>
            </a:r>
            <a:endParaRPr lang="ru-RU" sz="40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800" b="1" dirty="0">
                <a:solidFill>
                  <a:schemeClr val="tx1"/>
                </a:solidFill>
                <a:latin typeface="Times New Roman" pitchFamily="18" charset="0"/>
                <a:cs typeface="Times New Roman" pitchFamily="18" charset="0"/>
              </a:rPr>
              <a:t>	</a:t>
            </a:r>
            <a:r>
              <a:rPr lang="en-US" sz="2800" b="1" dirty="0">
                <a:solidFill>
                  <a:srgbClr val="0000FF"/>
                </a:solidFill>
                <a:latin typeface="Times New Roman" pitchFamily="18" charset="0"/>
                <a:cs typeface="Times New Roman" pitchFamily="18" charset="0"/>
              </a:rPr>
              <a:t>Ota-</a:t>
            </a:r>
            <a:r>
              <a:rPr lang="en-US" sz="2800" b="1" dirty="0" err="1">
                <a:solidFill>
                  <a:srgbClr val="0000FF"/>
                </a:solidFill>
                <a:latin typeface="Times New Roman" pitchFamily="18" charset="0"/>
                <a:cs typeface="Times New Roman" pitchFamily="18" charset="0"/>
              </a:rPr>
              <a:t>bobolar</a:t>
            </a:r>
            <a:r>
              <a:rPr lang="en-US" sz="2800" b="1" dirty="0">
                <a:solidFill>
                  <a:srgbClr val="0000FF"/>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ruhiga</a:t>
            </a:r>
            <a:r>
              <a:rPr lang="en-US" sz="2800" b="1" dirty="0">
                <a:solidFill>
                  <a:srgbClr val="0000FF"/>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sig‘inish</a:t>
            </a:r>
            <a:r>
              <a:rPr lang="en-US" sz="2800" b="1" dirty="0">
                <a:solidFill>
                  <a:srgbClr val="0000FF"/>
                </a:solidFill>
                <a:latin typeface="Times New Roman" pitchFamily="18" charset="0"/>
                <a:cs typeface="Times New Roman" pitchFamily="18" charset="0"/>
              </a:rPr>
              <a:t>  </a:t>
            </a:r>
            <a:r>
              <a:rPr lang="en-US" sz="2800" b="1" dirty="0">
                <a:solidFill>
                  <a:schemeClr val="tx1"/>
                </a:solidFill>
                <a:latin typeface="Times New Roman" pitchFamily="18" charset="0"/>
                <a:cs typeface="Times New Roman" pitchFamily="18" charset="0"/>
              </a:rPr>
              <a:t>ham  </a:t>
            </a:r>
            <a:r>
              <a:rPr lang="en-US" sz="2800" b="1" dirty="0" err="1">
                <a:solidFill>
                  <a:schemeClr val="tx1"/>
                </a:solidFill>
                <a:latin typeface="Times New Roman" pitchFamily="18" charset="0"/>
                <a:cs typeface="Times New Roman" pitchFamily="18" charset="0"/>
              </a:rPr>
              <a:t>turkiy</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xalqlar</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o‘rtasida</a:t>
            </a:r>
            <a:r>
              <a:rPr lang="en-US" sz="2800" b="1" dirty="0">
                <a:solidFill>
                  <a:schemeClr val="tx1"/>
                </a:solidFill>
                <a:latin typeface="Times New Roman" pitchFamily="18" charset="0"/>
                <a:cs typeface="Times New Roman" pitchFamily="18" charset="0"/>
              </a:rPr>
              <a:t>  </a:t>
            </a:r>
            <a:r>
              <a:rPr lang="en-US" sz="2800" b="1" dirty="0">
                <a:solidFill>
                  <a:srgbClr val="0000FF"/>
                </a:solidFill>
                <a:latin typeface="Times New Roman" pitchFamily="18" charset="0"/>
                <a:cs typeface="Times New Roman" pitchFamily="18" charset="0"/>
              </a:rPr>
              <a:t>X </a:t>
            </a:r>
            <a:r>
              <a:rPr lang="en-US" sz="2800" b="1" dirty="0" err="1">
                <a:solidFill>
                  <a:srgbClr val="0000FF"/>
                </a:solidFill>
                <a:latin typeface="Times New Roman" pitchFamily="18" charset="0"/>
                <a:cs typeface="Times New Roman" pitchFamily="18" charset="0"/>
              </a:rPr>
              <a:t>asrga</a:t>
            </a:r>
            <a:r>
              <a:rPr lang="en-US" sz="2800" b="1" dirty="0">
                <a:solidFill>
                  <a:srgbClr val="0000FF"/>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qadar</a:t>
            </a:r>
            <a:r>
              <a:rPr lang="en-US" sz="2800" b="1" dirty="0">
                <a:solidFill>
                  <a:srgbClr val="0000FF"/>
                </a:solidFill>
                <a:latin typeface="Times New Roman" pitchFamily="18" charset="0"/>
                <a:cs typeface="Times New Roman" pitchFamily="18" charset="0"/>
              </a:rPr>
              <a:t> </a:t>
            </a:r>
            <a:r>
              <a:rPr lang="en-US" sz="2800" b="1" dirty="0">
                <a:solidFill>
                  <a:schemeClr val="tx1"/>
                </a:solidFill>
                <a:latin typeface="Times New Roman" pitchFamily="18" charset="0"/>
                <a:cs typeface="Times New Roman" pitchFamily="18" charset="0"/>
              </a:rPr>
              <a:t>k</a:t>
            </a:r>
            <a:r>
              <a:rPr lang="ru-RU" sz="2800" b="1" dirty="0">
                <a:solidFill>
                  <a:schemeClr val="tx1"/>
                </a:solidFill>
                <a:latin typeface="Times New Roman" pitchFamily="18" charset="0"/>
                <a:cs typeface="Times New Roman" pitchFamily="18" charset="0"/>
              </a:rPr>
              <a:t>е</a:t>
            </a:r>
            <a:r>
              <a:rPr lang="en-US" sz="2800" b="1" dirty="0" err="1">
                <a:solidFill>
                  <a:schemeClr val="tx1"/>
                </a:solidFill>
                <a:latin typeface="Times New Roman" pitchFamily="18" charset="0"/>
                <a:cs typeface="Times New Roman" pitchFamily="18" charset="0"/>
              </a:rPr>
              <a:t>ng</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tarqalgan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diniy</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e’tiqodlardan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bo‘lgan</a:t>
            </a:r>
            <a:r>
              <a:rPr lang="en-US" sz="2800" b="1" dirty="0">
                <a:solidFill>
                  <a:schemeClr val="tx1"/>
                </a:solidFill>
                <a:latin typeface="Times New Roman" pitchFamily="18" charset="0"/>
                <a:cs typeface="Times New Roman" pitchFamily="18" charset="0"/>
              </a:rPr>
              <a:t>. Bu </a:t>
            </a:r>
            <a:r>
              <a:rPr lang="en-US" sz="2800" b="1" dirty="0" err="1">
                <a:solidFill>
                  <a:schemeClr val="tx1"/>
                </a:solidFill>
                <a:latin typeface="Times New Roman" pitchFamily="18" charset="0"/>
                <a:cs typeface="Times New Roman" pitchFamily="18" charset="0"/>
              </a:rPr>
              <a:t>hol</a:t>
            </a:r>
            <a:r>
              <a:rPr lang="en-US" sz="2800" b="1" dirty="0">
                <a:solidFill>
                  <a:schemeClr val="tx1"/>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ruh</a:t>
            </a:r>
            <a:r>
              <a:rPr lang="en-US" sz="2800" b="1" dirty="0">
                <a:solidFill>
                  <a:schemeClr val="tx1"/>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o‘lmaydi</a:t>
            </a:r>
            <a:r>
              <a:rPr lang="en-US" sz="2800" b="1" dirty="0">
                <a:solidFill>
                  <a:schemeClr val="tx1"/>
                </a:solidFill>
                <a:latin typeface="Times New Roman" pitchFamily="18" charset="0"/>
                <a:cs typeface="Times New Roman" pitchFamily="18" charset="0"/>
              </a:rPr>
              <a:t>,  u  </a:t>
            </a:r>
            <a:r>
              <a:rPr lang="en-US" sz="2800" b="1" dirty="0" err="1">
                <a:solidFill>
                  <a:schemeClr val="tx1"/>
                </a:solidFill>
                <a:latin typeface="Times New Roman" pitchFamily="18" charset="0"/>
                <a:cs typeface="Times New Roman" pitchFamily="18" charset="0"/>
              </a:rPr>
              <a:t>narigi</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dunyoda</a:t>
            </a:r>
            <a:r>
              <a:rPr lang="en-US" sz="2800" b="1" dirty="0">
                <a:solidFill>
                  <a:schemeClr val="tx1"/>
                </a:solidFill>
                <a:latin typeface="Times New Roman" pitchFamily="18" charset="0"/>
                <a:cs typeface="Times New Roman" pitchFamily="18" charset="0"/>
              </a:rPr>
              <a:t>  ham  </a:t>
            </a:r>
            <a:r>
              <a:rPr lang="en-US" sz="2800" b="1" dirty="0" err="1">
                <a:solidFill>
                  <a:schemeClr val="tx1"/>
                </a:solidFill>
                <a:latin typeface="Times New Roman" pitchFamily="18" charset="0"/>
                <a:cs typeface="Times New Roman" pitchFamily="18" charset="0"/>
              </a:rPr>
              <a:t>yashaydi</a:t>
            </a:r>
            <a:r>
              <a:rPr lang="en-US" sz="2800" b="1" dirty="0">
                <a:solidFill>
                  <a:schemeClr val="tx1"/>
                </a:solidFill>
                <a:latin typeface="Times New Roman" pitchFamily="18" charset="0"/>
                <a:cs typeface="Times New Roman" pitchFamily="18" charset="0"/>
              </a:rPr>
              <a:t>,  d</a:t>
            </a:r>
            <a:r>
              <a:rPr lang="ru-RU" sz="2800" b="1" dirty="0">
                <a:solidFill>
                  <a:schemeClr val="tx1"/>
                </a:solidFill>
                <a:latin typeface="Times New Roman" pitchFamily="18" charset="0"/>
                <a:cs typeface="Times New Roman" pitchFamily="18" charset="0"/>
              </a:rPr>
              <a:t>е</a:t>
            </a:r>
            <a:r>
              <a:rPr lang="en-US" sz="2800" b="1" dirty="0" err="1">
                <a:solidFill>
                  <a:schemeClr val="tx1"/>
                </a:solidFill>
                <a:latin typeface="Times New Roman" pitchFamily="18" charset="0"/>
                <a:cs typeface="Times New Roman" pitchFamily="18" charset="0"/>
              </a:rPr>
              <a:t>gan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tasavvurlardan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paydo</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bo‘ladi</a:t>
            </a:r>
            <a:r>
              <a:rPr lang="en-US" sz="2800" b="1" dirty="0">
                <a:solidFill>
                  <a:schemeClr val="tx1"/>
                </a:solidFill>
                <a:latin typeface="Times New Roman" pitchFamily="18" charset="0"/>
                <a:cs typeface="Times New Roman" pitchFamily="18" charset="0"/>
              </a:rPr>
              <a:t>. </a:t>
            </a:r>
            <a:r>
              <a:rPr lang="en-US" sz="2800" b="1" dirty="0">
                <a:solidFill>
                  <a:srgbClr val="0000FF"/>
                </a:solidFill>
                <a:latin typeface="Times New Roman" pitchFamily="18" charset="0"/>
                <a:cs typeface="Times New Roman" pitchFamily="18" charset="0"/>
              </a:rPr>
              <a:t>576-yilda</a:t>
            </a:r>
            <a:r>
              <a:rPr lang="en-US" sz="2800" b="1" dirty="0">
                <a:solidFill>
                  <a:schemeClr val="tx1"/>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Istami</a:t>
            </a:r>
            <a:r>
              <a:rPr lang="en-US" sz="2800" b="1" dirty="0">
                <a:solidFill>
                  <a:srgbClr val="0000FF"/>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xoqonni</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dafn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qilish</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marosimida</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uning</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o‘g‘li</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otasining</a:t>
            </a:r>
            <a:r>
              <a:rPr lang="en-US" sz="2800" b="1" dirty="0">
                <a:solidFill>
                  <a:schemeClr val="tx1"/>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minib</a:t>
            </a:r>
            <a:r>
              <a:rPr lang="en-US" sz="2800" b="1" dirty="0">
                <a:solidFill>
                  <a:srgbClr val="0000FF"/>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yurgan</a:t>
            </a:r>
            <a:r>
              <a:rPr lang="en-US" sz="2800" b="1" dirty="0">
                <a:solidFill>
                  <a:srgbClr val="0000FF"/>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otlarini</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shu</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bilan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birga</a:t>
            </a:r>
            <a:r>
              <a:rPr lang="en-US" sz="2800" b="1" dirty="0">
                <a:solidFill>
                  <a:schemeClr val="tx1"/>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to‘rt</a:t>
            </a:r>
            <a:r>
              <a:rPr lang="en-US" sz="2800" b="1" dirty="0">
                <a:solidFill>
                  <a:srgbClr val="0000FF"/>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harbiy</a:t>
            </a:r>
            <a:r>
              <a:rPr lang="en-US" sz="2800" b="1" dirty="0">
                <a:solidFill>
                  <a:srgbClr val="0000FF"/>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asirni</a:t>
            </a:r>
            <a:r>
              <a:rPr lang="en-US" sz="2800" b="1" dirty="0">
                <a:solidFill>
                  <a:srgbClr val="0000FF"/>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otasining</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arvohiga</a:t>
            </a:r>
            <a:r>
              <a:rPr lang="en-US" sz="2800" b="1" dirty="0">
                <a:solidFill>
                  <a:schemeClr val="tx1"/>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qurbon</a:t>
            </a:r>
            <a:r>
              <a:rPr lang="en-US" sz="2800" b="1" dirty="0">
                <a:solidFill>
                  <a:srgbClr val="0000FF"/>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qilgan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Shu</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bilan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birga</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Istamining</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o‘gli</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dunyodan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o‘tgan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otasiga</a:t>
            </a:r>
            <a:r>
              <a:rPr lang="en-US" sz="2800" b="1" dirty="0">
                <a:solidFill>
                  <a:schemeClr val="tx1"/>
                </a:solidFill>
                <a:latin typeface="Times New Roman" pitchFamily="18" charset="0"/>
                <a:cs typeface="Times New Roman" pitchFamily="18" charset="0"/>
              </a:rPr>
              <a:t>  y</a:t>
            </a:r>
            <a:r>
              <a:rPr lang="ru-RU" sz="2800" b="1" dirty="0">
                <a:solidFill>
                  <a:schemeClr val="tx1"/>
                </a:solidFill>
                <a:latin typeface="Times New Roman" pitchFamily="18" charset="0"/>
                <a:cs typeface="Times New Roman" pitchFamily="18" charset="0"/>
              </a:rPr>
              <a:t>е</a:t>
            </a:r>
            <a:r>
              <a:rPr lang="en-US" sz="2800" b="1" dirty="0" err="1">
                <a:solidFill>
                  <a:schemeClr val="tx1"/>
                </a:solidFill>
                <a:latin typeface="Times New Roman" pitchFamily="18" charset="0"/>
                <a:cs typeface="Times New Roman" pitchFamily="18" charset="0"/>
              </a:rPr>
              <a:t>tkazish</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uchun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haligi</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asir</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qullarga</a:t>
            </a:r>
            <a:r>
              <a:rPr lang="en-US" sz="2800" b="1" dirty="0">
                <a:solidFill>
                  <a:schemeClr val="tx1"/>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qandaydir</a:t>
            </a:r>
            <a:r>
              <a:rPr lang="en-US" sz="2800" b="1" dirty="0">
                <a:solidFill>
                  <a:srgbClr val="0000FF"/>
                </a:solidFill>
                <a:latin typeface="Times New Roman" pitchFamily="18" charset="0"/>
                <a:cs typeface="Times New Roman" pitchFamily="18" charset="0"/>
              </a:rPr>
              <a:t>  </a:t>
            </a:r>
            <a:r>
              <a:rPr lang="en-US" sz="2800" b="1" dirty="0" err="1">
                <a:solidFill>
                  <a:srgbClr val="0000FF"/>
                </a:solidFill>
                <a:latin typeface="Times New Roman" pitchFamily="18" charset="0"/>
                <a:cs typeface="Times New Roman" pitchFamily="18" charset="0"/>
              </a:rPr>
              <a:t>topshiriqlar</a:t>
            </a:r>
            <a:r>
              <a:rPr lang="en-US" sz="2800" b="1" dirty="0">
                <a:solidFill>
                  <a:srgbClr val="0000FF"/>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bergan</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ekan</a:t>
            </a:r>
            <a:r>
              <a:rPr lang="en-US" sz="2800" b="1" dirty="0">
                <a:solidFill>
                  <a:schemeClr val="tx1"/>
                </a:solidFill>
                <a:latin typeface="Times New Roman" pitchFamily="18" charset="0"/>
                <a:cs typeface="Times New Roman" pitchFamily="18" charset="0"/>
              </a:rPr>
              <a:t>.  D</a:t>
            </a:r>
            <a:r>
              <a:rPr lang="ru-RU" sz="2800" b="1" dirty="0">
                <a:solidFill>
                  <a:schemeClr val="tx1"/>
                </a:solidFill>
                <a:latin typeface="Times New Roman" pitchFamily="18" charset="0"/>
                <a:cs typeface="Times New Roman" pitchFamily="18" charset="0"/>
              </a:rPr>
              <a:t>е</a:t>
            </a:r>
            <a:r>
              <a:rPr lang="en-US" sz="2800" b="1" dirty="0" err="1">
                <a:solidFill>
                  <a:schemeClr val="tx1"/>
                </a:solidFill>
                <a:latin typeface="Times New Roman" pitchFamily="18" charset="0"/>
                <a:cs typeface="Times New Roman" pitchFamily="18" charset="0"/>
              </a:rPr>
              <a:t>mak</a:t>
            </a:r>
            <a:r>
              <a:rPr lang="en-US" sz="2800" b="1" dirty="0">
                <a:solidFill>
                  <a:schemeClr val="tx1"/>
                </a:solidFill>
                <a:latin typeface="Times New Roman" pitchFamily="18" charset="0"/>
                <a:cs typeface="Times New Roman" pitchFamily="18" charset="0"/>
              </a:rPr>
              <a:t>,  </a:t>
            </a:r>
            <a:r>
              <a:rPr lang="en-US" sz="2800" b="1" dirty="0" err="1">
                <a:solidFill>
                  <a:schemeClr val="tx1"/>
                </a:solidFill>
                <a:latin typeface="Times New Roman" pitchFamily="18" charset="0"/>
                <a:cs typeface="Times New Roman" pitchFamily="18" charset="0"/>
              </a:rPr>
              <a:t>turkiylar</a:t>
            </a:r>
            <a:r>
              <a:rPr lang="en-US" sz="2800" b="1" dirty="0">
                <a:solidFill>
                  <a:schemeClr val="tx1"/>
                </a:solidFill>
                <a:latin typeface="Times New Roman" pitchFamily="18" charset="0"/>
                <a:cs typeface="Times New Roman" pitchFamily="18" charset="0"/>
              </a:rPr>
              <a:t>  </a:t>
            </a:r>
            <a:r>
              <a:rPr lang="en-US" sz="2800" b="1" i="1" u="sng" dirty="0">
                <a:solidFill>
                  <a:srgbClr val="0000FF"/>
                </a:solidFill>
                <a:latin typeface="Times New Roman" pitchFamily="18" charset="0"/>
                <a:cs typeface="Times New Roman" pitchFamily="18" charset="0"/>
              </a:rPr>
              <a:t>u  </a:t>
            </a:r>
            <a:r>
              <a:rPr lang="en-US" sz="2800" b="1" i="1" u="sng" dirty="0" err="1">
                <a:solidFill>
                  <a:srgbClr val="0000FF"/>
                </a:solidFill>
                <a:latin typeface="Times New Roman" pitchFamily="18" charset="0"/>
                <a:cs typeface="Times New Roman" pitchFamily="18" charset="0"/>
              </a:rPr>
              <a:t>dunyodagi</a:t>
            </a:r>
            <a:r>
              <a:rPr lang="en-US" sz="2800" b="1" i="1" u="sng" dirty="0">
                <a:solidFill>
                  <a:srgbClr val="0000FF"/>
                </a:solidFill>
                <a:latin typeface="Times New Roman" pitchFamily="18" charset="0"/>
                <a:cs typeface="Times New Roman" pitchFamily="18" charset="0"/>
              </a:rPr>
              <a:t> </a:t>
            </a:r>
            <a:r>
              <a:rPr lang="en-US" sz="2800" b="1" i="1" u="sng" dirty="0" err="1">
                <a:solidFill>
                  <a:srgbClr val="0000FF"/>
                </a:solidFill>
                <a:latin typeface="Times New Roman" pitchFamily="18" charset="0"/>
                <a:cs typeface="Times New Roman" pitchFamily="18" charset="0"/>
              </a:rPr>
              <a:t>hayotni</a:t>
            </a:r>
            <a:r>
              <a:rPr lang="en-US" sz="2800" b="1" i="1" u="sng" dirty="0">
                <a:solidFill>
                  <a:srgbClr val="0000FF"/>
                </a:solidFill>
                <a:latin typeface="Times New Roman" pitchFamily="18" charset="0"/>
                <a:cs typeface="Times New Roman" pitchFamily="18" charset="0"/>
              </a:rPr>
              <a:t> </a:t>
            </a:r>
            <a:r>
              <a:rPr lang="en-US" sz="2800" b="1" i="1" u="sng" dirty="0" err="1">
                <a:solidFill>
                  <a:srgbClr val="0000FF"/>
                </a:solidFill>
                <a:latin typeface="Times New Roman" pitchFamily="18" charset="0"/>
                <a:cs typeface="Times New Roman" pitchFamily="18" charset="0"/>
              </a:rPr>
              <a:t>bu</a:t>
            </a:r>
            <a:r>
              <a:rPr lang="en-US" sz="2800" b="1" i="1" u="sng" dirty="0">
                <a:solidFill>
                  <a:srgbClr val="0000FF"/>
                </a:solidFill>
                <a:latin typeface="Times New Roman" pitchFamily="18" charset="0"/>
                <a:cs typeface="Times New Roman" pitchFamily="18" charset="0"/>
              </a:rPr>
              <a:t> </a:t>
            </a:r>
            <a:r>
              <a:rPr lang="en-US" sz="2800" b="1" i="1" u="sng" dirty="0" err="1">
                <a:solidFill>
                  <a:srgbClr val="0000FF"/>
                </a:solidFill>
                <a:latin typeface="Times New Roman" pitchFamily="18" charset="0"/>
                <a:cs typeface="Times New Roman" pitchFamily="18" charset="0"/>
              </a:rPr>
              <a:t>dunyodagi</a:t>
            </a:r>
            <a:r>
              <a:rPr lang="en-US" sz="2800" b="1" i="1" u="sng" dirty="0">
                <a:solidFill>
                  <a:srgbClr val="0000FF"/>
                </a:solidFill>
                <a:latin typeface="Times New Roman" pitchFamily="18" charset="0"/>
                <a:cs typeface="Times New Roman" pitchFamily="18" charset="0"/>
              </a:rPr>
              <a:t> </a:t>
            </a:r>
            <a:r>
              <a:rPr lang="en-US" sz="2800" b="1" i="1" u="sng" dirty="0" err="1">
                <a:solidFill>
                  <a:srgbClr val="0000FF"/>
                </a:solidFill>
                <a:latin typeface="Times New Roman" pitchFamily="18" charset="0"/>
                <a:cs typeface="Times New Roman" pitchFamily="18" charset="0"/>
              </a:rPr>
              <a:t>hayotning</a:t>
            </a:r>
            <a:r>
              <a:rPr lang="en-US" sz="2800" b="1" i="1" u="sng" dirty="0">
                <a:solidFill>
                  <a:srgbClr val="0000FF"/>
                </a:solidFill>
                <a:latin typeface="Times New Roman" pitchFamily="18" charset="0"/>
                <a:cs typeface="Times New Roman" pitchFamily="18" charset="0"/>
              </a:rPr>
              <a:t> </a:t>
            </a:r>
            <a:r>
              <a:rPr lang="en-US" sz="2800" b="1" i="1" u="sng" dirty="0" err="1">
                <a:solidFill>
                  <a:srgbClr val="0000FF"/>
                </a:solidFill>
                <a:latin typeface="Times New Roman" pitchFamily="18" charset="0"/>
                <a:cs typeface="Times New Roman" pitchFamily="18" charset="0"/>
              </a:rPr>
              <a:t>davomi</a:t>
            </a:r>
            <a:r>
              <a:rPr lang="en-US" sz="2800" b="1" i="1" u="sng" dirty="0">
                <a:solidFill>
                  <a:srgbClr val="0000FF"/>
                </a:solidFill>
                <a:latin typeface="Times New Roman" pitchFamily="18" charset="0"/>
                <a:cs typeface="Times New Roman" pitchFamily="18" charset="0"/>
              </a:rPr>
              <a:t> </a:t>
            </a:r>
            <a:r>
              <a:rPr lang="en-US" sz="2800" b="1" dirty="0">
                <a:solidFill>
                  <a:schemeClr val="tx1"/>
                </a:solidFill>
                <a:latin typeface="Times New Roman" pitchFamily="18" charset="0"/>
                <a:cs typeface="Times New Roman" pitchFamily="18" charset="0"/>
              </a:rPr>
              <a:t>d</a:t>
            </a:r>
            <a:r>
              <a:rPr lang="ru-RU" sz="2800" b="1" dirty="0">
                <a:solidFill>
                  <a:schemeClr val="tx1"/>
                </a:solidFill>
                <a:latin typeface="Times New Roman" pitchFamily="18" charset="0"/>
                <a:cs typeface="Times New Roman" pitchFamily="18" charset="0"/>
              </a:rPr>
              <a:t>е</a:t>
            </a:r>
            <a:r>
              <a:rPr lang="en-US" sz="2800" b="1" dirty="0">
                <a:solidFill>
                  <a:schemeClr val="tx1"/>
                </a:solidFill>
                <a:latin typeface="Times New Roman" pitchFamily="18" charset="0"/>
                <a:cs typeface="Times New Roman" pitchFamily="18" charset="0"/>
              </a:rPr>
              <a:t>b </a:t>
            </a:r>
            <a:r>
              <a:rPr lang="en-US" sz="2800" b="1" dirty="0" err="1">
                <a:solidFill>
                  <a:schemeClr val="tx1"/>
                </a:solidFill>
                <a:latin typeface="Times New Roman" pitchFamily="18" charset="0"/>
                <a:cs typeface="Times New Roman" pitchFamily="18" charset="0"/>
              </a:rPr>
              <a:t>bilganlar</a:t>
            </a:r>
            <a:r>
              <a:rPr lang="en-US" sz="2800" b="1" dirty="0">
                <a:solidFill>
                  <a:schemeClr val="tx1"/>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b="1" i="1" dirty="0">
                <a:solidFill>
                  <a:schemeClr val="tx1"/>
                </a:solidFill>
              </a:rPr>
              <a:t>Turk </a:t>
            </a:r>
            <a:r>
              <a:rPr lang="en-US" sz="3600" b="1" i="1" dirty="0" err="1">
                <a:solidFill>
                  <a:schemeClr val="tx1"/>
                </a:solidFill>
              </a:rPr>
              <a:t>hoqonligi</a:t>
            </a:r>
            <a:r>
              <a:rPr lang="en-US" sz="3600" b="1" i="1" dirty="0">
                <a:solidFill>
                  <a:schemeClr val="tx1"/>
                </a:solidFill>
              </a:rPr>
              <a:t> </a:t>
            </a:r>
            <a:r>
              <a:rPr lang="en-US" sz="3600" b="1" i="1" dirty="0" err="1">
                <a:solidFill>
                  <a:schemeClr val="tx1"/>
                </a:solidFill>
              </a:rPr>
              <a:t>moddiy</a:t>
            </a:r>
            <a:r>
              <a:rPr lang="en-US" sz="3600" b="1" i="1" dirty="0">
                <a:solidFill>
                  <a:schemeClr val="tx1"/>
                </a:solidFill>
              </a:rPr>
              <a:t> </a:t>
            </a:r>
            <a:r>
              <a:rPr lang="en-US" sz="3600" b="1" i="1" dirty="0" err="1">
                <a:solidFill>
                  <a:schemeClr val="tx1"/>
                </a:solidFill>
              </a:rPr>
              <a:t>madaniyati</a:t>
            </a:r>
            <a:endParaRPr lang="ru-RU" sz="36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200" b="1" dirty="0">
                <a:solidFill>
                  <a:schemeClr val="tx1"/>
                </a:solidFill>
                <a:latin typeface="Times New Roman" pitchFamily="18" charset="0"/>
                <a:cs typeface="Times New Roman" pitchFamily="18" charset="0"/>
              </a:rPr>
              <a:t>	Turk  </a:t>
            </a:r>
            <a:r>
              <a:rPr lang="en-US" sz="3200" b="1" dirty="0" err="1">
                <a:solidFill>
                  <a:schemeClr val="tx1"/>
                </a:solidFill>
                <a:latin typeface="Times New Roman" pitchFamily="18" charset="0"/>
                <a:cs typeface="Times New Roman" pitchFamily="18" charset="0"/>
              </a:rPr>
              <a:t>xoqonlari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davriga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oid</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manbalar</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tarixiy</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obidalar</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nisbatan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kam</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saqlangan</a:t>
            </a:r>
            <a:r>
              <a:rPr lang="en-US" sz="3200" b="1" dirty="0">
                <a:solidFill>
                  <a:schemeClr val="tx1"/>
                </a:solidFill>
                <a:latin typeface="Times New Roman" pitchFamily="18" charset="0"/>
                <a:cs typeface="Times New Roman" pitchFamily="18" charset="0"/>
              </a:rPr>
              <a:t>.  Ammo  </a:t>
            </a:r>
            <a:r>
              <a:rPr lang="en-US" sz="3200" b="1" dirty="0" err="1">
                <a:solidFill>
                  <a:srgbClr val="0000FF"/>
                </a:solidFill>
                <a:latin typeface="Times New Roman" pitchFamily="18" charset="0"/>
                <a:cs typeface="Times New Roman" pitchFamily="18" charset="0"/>
              </a:rPr>
              <a:t>Xitoy</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manbalarida</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ta’kidlanishicha</a:t>
            </a: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VI–VII </a:t>
            </a:r>
            <a:r>
              <a:rPr lang="en-US" sz="3200" b="1" dirty="0" err="1">
                <a:solidFill>
                  <a:srgbClr val="0000FF"/>
                </a:solidFill>
                <a:latin typeface="Times New Roman" pitchFamily="18" charset="0"/>
                <a:cs typeface="Times New Roman" pitchFamily="18" charset="0"/>
              </a:rPr>
              <a:t>asrlarda</a:t>
            </a:r>
            <a:r>
              <a:rPr lang="en-US" sz="3200" b="1" dirty="0">
                <a:solidFill>
                  <a:srgbClr val="0000FF"/>
                </a:solidFill>
                <a:latin typeface="Times New Roman" pitchFamily="18" charset="0"/>
                <a:cs typeface="Times New Roman" pitchFamily="18" charset="0"/>
              </a:rPr>
              <a:t> </a:t>
            </a:r>
            <a:r>
              <a:rPr lang="en-US" sz="3200" b="1" dirty="0">
                <a:solidFill>
                  <a:schemeClr val="tx1"/>
                </a:solidFill>
                <a:latin typeface="Times New Roman" pitchFamily="18" charset="0"/>
                <a:cs typeface="Times New Roman" pitchFamily="18" charset="0"/>
              </a:rPr>
              <a:t>Turk </a:t>
            </a:r>
            <a:r>
              <a:rPr lang="en-US" sz="3200" b="1" dirty="0" err="1">
                <a:solidFill>
                  <a:schemeClr val="tx1"/>
                </a:solidFill>
                <a:latin typeface="Times New Roman" pitchFamily="18" charset="0"/>
                <a:cs typeface="Times New Roman" pitchFamily="18" charset="0"/>
              </a:rPr>
              <a:t>xoqonligida</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tasviriy</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san’at</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haykaltaroshlik</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ancha</a:t>
            </a:r>
            <a:r>
              <a:rPr lang="en-US" sz="3200" b="1" dirty="0">
                <a:solidFill>
                  <a:schemeClr val="tx1"/>
                </a:solidFill>
                <a:latin typeface="Times New Roman" pitchFamily="18" charset="0"/>
                <a:cs typeface="Times New Roman" pitchFamily="18" charset="0"/>
              </a:rPr>
              <a:t> k</a:t>
            </a:r>
            <a:r>
              <a:rPr lang="ru-RU" sz="3200" b="1" dirty="0">
                <a:solidFill>
                  <a:schemeClr val="tx1"/>
                </a:solidFill>
                <a:latin typeface="Times New Roman" pitchFamily="18" charset="0"/>
                <a:cs typeface="Times New Roman" pitchFamily="18" charset="0"/>
              </a:rPr>
              <a:t>е</a:t>
            </a:r>
            <a:r>
              <a:rPr lang="en-US" sz="3200" b="1" dirty="0" err="1">
                <a:solidFill>
                  <a:schemeClr val="tx1"/>
                </a:solidFill>
                <a:latin typeface="Times New Roman" pitchFamily="18" charset="0"/>
                <a:cs typeface="Times New Roman" pitchFamily="18" charset="0"/>
              </a:rPr>
              <a:t>ng</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taraqqiy</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etgan</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Ustrashona</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Xolchayon</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Dalvarzint</a:t>
            </a:r>
            <a:r>
              <a:rPr lang="ru-RU" sz="3200" b="1" dirty="0">
                <a:solidFill>
                  <a:srgbClr val="0000FF"/>
                </a:solidFill>
                <a:latin typeface="Times New Roman" pitchFamily="18" charset="0"/>
                <a:cs typeface="Times New Roman" pitchFamily="18" charset="0"/>
              </a:rPr>
              <a:t>е</a:t>
            </a:r>
            <a:r>
              <a:rPr lang="en-US" sz="3200" b="1" dirty="0">
                <a:solidFill>
                  <a:srgbClr val="0000FF"/>
                </a:solidFill>
                <a:latin typeface="Times New Roman" pitchFamily="18" charset="0"/>
                <a:cs typeface="Times New Roman" pitchFamily="18" charset="0"/>
              </a:rPr>
              <a:t>pa,  </a:t>
            </a:r>
            <a:r>
              <a:rPr lang="en-US" sz="3200" b="1" dirty="0" err="1">
                <a:solidFill>
                  <a:srgbClr val="0000FF"/>
                </a:solidFill>
                <a:latin typeface="Times New Roman" pitchFamily="18" charset="0"/>
                <a:cs typeface="Times New Roman" pitchFamily="18" charset="0"/>
              </a:rPr>
              <a:t>Fayozt</a:t>
            </a:r>
            <a:r>
              <a:rPr lang="ru-RU" sz="3200" b="1" dirty="0">
                <a:solidFill>
                  <a:srgbClr val="0000FF"/>
                </a:solidFill>
                <a:latin typeface="Times New Roman" pitchFamily="18" charset="0"/>
                <a:cs typeface="Times New Roman" pitchFamily="18" charset="0"/>
              </a:rPr>
              <a:t>е</a:t>
            </a:r>
            <a:r>
              <a:rPr lang="en-US" sz="3200" b="1" dirty="0">
                <a:solidFill>
                  <a:srgbClr val="0000FF"/>
                </a:solidFill>
                <a:latin typeface="Times New Roman" pitchFamily="18" charset="0"/>
                <a:cs typeface="Times New Roman" pitchFamily="18" charset="0"/>
              </a:rPr>
              <a:t>pa, </a:t>
            </a:r>
            <a:r>
              <a:rPr lang="en-US" sz="3200" b="1" dirty="0" err="1">
                <a:solidFill>
                  <a:srgbClr val="0000FF"/>
                </a:solidFill>
                <a:latin typeface="Times New Roman" pitchFamily="18" charset="0"/>
                <a:cs typeface="Times New Roman" pitchFamily="18" charset="0"/>
              </a:rPr>
              <a:t>Panjikent</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harobalaridan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topilgan</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naqshlar</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va</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suratlar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bu</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fikrimizni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yorqin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ifoda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etadi</a:t>
            </a:r>
            <a:endParaRPr lang="en-US" sz="32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b="1" i="1" dirty="0">
                <a:solidFill>
                  <a:schemeClr val="tx1"/>
                </a:solidFill>
              </a:rPr>
              <a:t>Turk </a:t>
            </a:r>
            <a:r>
              <a:rPr lang="en-US" sz="3600" b="1" i="1" dirty="0" err="1">
                <a:solidFill>
                  <a:schemeClr val="tx1"/>
                </a:solidFill>
              </a:rPr>
              <a:t>hoqonligi</a:t>
            </a:r>
            <a:r>
              <a:rPr lang="en-US" sz="3600" b="1" i="1" dirty="0">
                <a:solidFill>
                  <a:schemeClr val="tx1"/>
                </a:solidFill>
              </a:rPr>
              <a:t> </a:t>
            </a:r>
            <a:r>
              <a:rPr lang="en-US" sz="3600" b="1" i="1" dirty="0" err="1">
                <a:solidFill>
                  <a:schemeClr val="tx1"/>
                </a:solidFill>
              </a:rPr>
              <a:t>moddiy</a:t>
            </a:r>
            <a:r>
              <a:rPr lang="en-US" sz="3600" b="1" i="1" dirty="0">
                <a:solidFill>
                  <a:schemeClr val="tx1"/>
                </a:solidFill>
              </a:rPr>
              <a:t> </a:t>
            </a:r>
            <a:r>
              <a:rPr lang="en-US" sz="3600" b="1" i="1" dirty="0" err="1">
                <a:solidFill>
                  <a:schemeClr val="tx1"/>
                </a:solidFill>
              </a:rPr>
              <a:t>madaniyati</a:t>
            </a:r>
            <a:endParaRPr lang="ru-RU" sz="36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800" b="1" dirty="0">
                <a:solidFill>
                  <a:schemeClr val="tx1"/>
                </a:solidFill>
                <a:latin typeface="Times New Roman" pitchFamily="18" charset="0"/>
                <a:cs typeface="Times New Roman" pitchFamily="18" charset="0"/>
              </a:rPr>
              <a:t>	 </a:t>
            </a:r>
            <a:r>
              <a:rPr lang="en-US" sz="3600" b="1" dirty="0">
                <a:solidFill>
                  <a:schemeClr val="tx1"/>
                </a:solidFill>
                <a:latin typeface="Times New Roman" pitchFamily="18" charset="0"/>
                <a:cs typeface="Times New Roman" pitchFamily="18" charset="0"/>
              </a:rPr>
              <a:t>Turk </a:t>
            </a:r>
            <a:r>
              <a:rPr lang="en-US" sz="3600" b="1" dirty="0" err="1">
                <a:solidFill>
                  <a:schemeClr val="tx1"/>
                </a:solidFill>
                <a:latin typeface="Times New Roman" pitchFamily="18" charset="0"/>
                <a:cs typeface="Times New Roman" pitchFamily="18" charset="0"/>
              </a:rPr>
              <a:t>xoqonligi</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davrida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yaratilgan</a:t>
            </a:r>
            <a:r>
              <a:rPr lang="en-US" sz="3600" b="1" dirty="0">
                <a:solidFill>
                  <a:schemeClr val="tx1"/>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moddiy</a:t>
            </a:r>
            <a:r>
              <a:rPr lang="en-US" sz="3600" b="1" dirty="0">
                <a:solidFill>
                  <a:srgbClr val="0000FF"/>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madaniyat</a:t>
            </a:r>
            <a:r>
              <a:rPr lang="en-US" sz="3600" b="1" dirty="0">
                <a:solidFill>
                  <a:srgbClr val="0000FF"/>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yodgorliklaridan</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biri</a:t>
            </a:r>
            <a:r>
              <a:rPr lang="en-US" sz="3600" b="1" dirty="0">
                <a:solidFill>
                  <a:schemeClr val="tx1"/>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loydan</a:t>
            </a:r>
            <a:r>
              <a:rPr lang="en-US" sz="3600" b="1" dirty="0">
                <a:solidFill>
                  <a:srgbClr val="0000FF"/>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yasalgan</a:t>
            </a:r>
            <a:r>
              <a:rPr lang="en-US" sz="3600" b="1" dirty="0">
                <a:solidFill>
                  <a:srgbClr val="0000FF"/>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har</a:t>
            </a:r>
            <a:r>
              <a:rPr lang="en-US" sz="3600" b="1" dirty="0">
                <a:solidFill>
                  <a:srgbClr val="0000FF"/>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xil</a:t>
            </a:r>
            <a:r>
              <a:rPr lang="en-US" sz="3600" b="1" dirty="0">
                <a:solidFill>
                  <a:srgbClr val="0000FF"/>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tasvirdagi</a:t>
            </a:r>
            <a:r>
              <a:rPr lang="en-US" sz="3600" b="1" dirty="0">
                <a:solidFill>
                  <a:srgbClr val="0000FF"/>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haykalchalardir</a:t>
            </a:r>
            <a:r>
              <a:rPr lang="en-US" sz="3600" b="1" dirty="0">
                <a:solidFill>
                  <a:schemeClr val="tx1"/>
                </a:solidFill>
                <a:latin typeface="Times New Roman" pitchFamily="18" charset="0"/>
                <a:cs typeface="Times New Roman" pitchFamily="18" charset="0"/>
              </a:rPr>
              <a:t>.  Bu  </a:t>
            </a:r>
            <a:r>
              <a:rPr lang="en-US" sz="3600" b="1" dirty="0" err="1">
                <a:solidFill>
                  <a:schemeClr val="tx1"/>
                </a:solidFill>
                <a:latin typeface="Times New Roman" pitchFamily="18" charset="0"/>
                <a:cs typeface="Times New Roman" pitchFamily="18" charset="0"/>
              </a:rPr>
              <a:t>haykalchalar</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qo‘lida</a:t>
            </a:r>
            <a:r>
              <a:rPr lang="en-US" sz="3600" b="1" dirty="0">
                <a:solidFill>
                  <a:schemeClr val="tx1"/>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kosa</a:t>
            </a:r>
            <a:r>
              <a:rPr lang="en-US" sz="3600" b="1" dirty="0">
                <a:solidFill>
                  <a:srgbClr val="0000FF"/>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yoki</a:t>
            </a:r>
            <a:r>
              <a:rPr lang="en-US" sz="3600" b="1" dirty="0">
                <a:solidFill>
                  <a:srgbClr val="0000FF"/>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qurol-yarog</a:t>
            </a:r>
            <a:r>
              <a:rPr lang="en-US" sz="3600" b="1" dirty="0">
                <a:solidFill>
                  <a:srgbClr val="0000FF"/>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ushlab</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turgan</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kishi</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shaklida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bo‘lib</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odatda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ular</a:t>
            </a:r>
            <a:r>
              <a:rPr lang="en-US" sz="3600" b="1" dirty="0">
                <a:solidFill>
                  <a:schemeClr val="tx1"/>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qo‘rg‘oncha</a:t>
            </a:r>
            <a:r>
              <a:rPr lang="en-US" sz="3600" b="1" dirty="0">
                <a:solidFill>
                  <a:schemeClr val="tx1"/>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yoki</a:t>
            </a:r>
            <a:r>
              <a:rPr lang="en-US" sz="3600" b="1" dirty="0">
                <a:solidFill>
                  <a:schemeClr val="tx1"/>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marhumlar</a:t>
            </a:r>
            <a:r>
              <a:rPr lang="en-US" sz="3600" b="1" dirty="0">
                <a:solidFill>
                  <a:srgbClr val="0000FF"/>
                </a:solidFill>
                <a:latin typeface="Times New Roman" pitchFamily="18" charset="0"/>
                <a:cs typeface="Times New Roman" pitchFamily="18" charset="0"/>
              </a:rPr>
              <a:t> </a:t>
            </a:r>
            <a:r>
              <a:rPr lang="en-US" sz="3600" b="1" dirty="0" err="1">
                <a:solidFill>
                  <a:srgbClr val="0000FF"/>
                </a:solidFill>
                <a:latin typeface="Times New Roman" pitchFamily="18" charset="0"/>
                <a:cs typeface="Times New Roman" pitchFamily="18" charset="0"/>
              </a:rPr>
              <a:t>qabrlariga</a:t>
            </a:r>
            <a:r>
              <a:rPr lang="en-US" sz="3600" b="1" dirty="0">
                <a:solidFill>
                  <a:srgbClr val="0000FF"/>
                </a:solidFill>
                <a:latin typeface="Times New Roman" pitchFamily="18" charset="0"/>
                <a:cs typeface="Times New Roman" pitchFamily="18" charset="0"/>
              </a:rPr>
              <a:t> </a:t>
            </a:r>
            <a:r>
              <a:rPr lang="en-US" sz="3600" b="1" dirty="0" err="1">
                <a:solidFill>
                  <a:schemeClr val="tx1"/>
                </a:solidFill>
                <a:latin typeface="Times New Roman" pitchFamily="18" charset="0"/>
                <a:cs typeface="Times New Roman" pitchFamily="18" charset="0"/>
              </a:rPr>
              <a:t>qo‘yilgan</a:t>
            </a:r>
            <a:r>
              <a:rPr lang="en-US" sz="2800" b="1" dirty="0">
                <a:solidFill>
                  <a:schemeClr val="tx1"/>
                </a:solidFill>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Объект 2"/>
          <p:cNvSpPr>
            <a:spLocks noGrp="1"/>
          </p:cNvSpPr>
          <p:nvPr>
            <p:ph idx="1"/>
          </p:nvPr>
        </p:nvSpPr>
        <p:spPr>
          <a:xfrm>
            <a:off x="0" y="0"/>
            <a:ext cx="9144000" cy="6858000"/>
          </a:xfrm>
          <a:blipFill dpi="0" rotWithShape="1">
            <a:blip r:embed="rId3"/>
            <a:srcRect/>
            <a:tile tx="0" ty="0" sx="100000" sy="100000" flip="none" algn="tl"/>
          </a:blipFill>
        </p:spPr>
        <p:txBody>
          <a:bodyPr/>
          <a:lstStyle/>
          <a:p>
            <a:pPr marL="0" indent="0" algn="ctr" eaLnBrk="1" hangingPunct="1">
              <a:lnSpc>
                <a:spcPct val="150000"/>
              </a:lnSpc>
              <a:buFont typeface="Wingdings 2" pitchFamily="18" charset="2"/>
              <a:buNone/>
            </a:pPr>
            <a:r>
              <a:rPr lang="en-US" altLang="ru-RU" sz="2800" b="1" i="1" smtClean="0"/>
              <a:t>Ilohiy (teologik) nazariya</a:t>
            </a:r>
            <a:r>
              <a:rPr lang="en-US" altLang="ru-RU" sz="2800" smtClean="0"/>
              <a:t>.</a:t>
            </a:r>
            <a:endParaRPr lang="ru-RU" altLang="ru-RU" sz="2800" b="1" smtClean="0"/>
          </a:p>
        </p:txBody>
      </p:sp>
      <p:sp>
        <p:nvSpPr>
          <p:cNvPr id="2" name="Стрелка вправо 1"/>
          <p:cNvSpPr/>
          <p:nvPr/>
        </p:nvSpPr>
        <p:spPr>
          <a:xfrm>
            <a:off x="971550" y="0"/>
            <a:ext cx="7704138" cy="836613"/>
          </a:xfrm>
          <a:prstGeom prst="rightArrow">
            <a:avLst>
              <a:gd name="adj1" fmla="val 76455"/>
              <a:gd name="adj2" fmla="val 641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b="1" i="1" dirty="0">
                <a:solidFill>
                  <a:schemeClr val="tx1"/>
                </a:solidFill>
              </a:rPr>
              <a:t>Turk </a:t>
            </a:r>
            <a:r>
              <a:rPr lang="en-US" sz="3600" b="1" i="1" dirty="0" err="1">
                <a:solidFill>
                  <a:schemeClr val="tx1"/>
                </a:solidFill>
              </a:rPr>
              <a:t>hoqonligi</a:t>
            </a:r>
            <a:r>
              <a:rPr lang="en-US" sz="3600" b="1" i="1" dirty="0">
                <a:solidFill>
                  <a:schemeClr val="tx1"/>
                </a:solidFill>
              </a:rPr>
              <a:t> </a:t>
            </a:r>
            <a:r>
              <a:rPr lang="en-US" sz="3600" b="1" i="1" dirty="0" err="1">
                <a:solidFill>
                  <a:schemeClr val="tx1"/>
                </a:solidFill>
              </a:rPr>
              <a:t>moddiy</a:t>
            </a:r>
            <a:r>
              <a:rPr lang="en-US" sz="3600" b="1" i="1" dirty="0">
                <a:solidFill>
                  <a:schemeClr val="tx1"/>
                </a:solidFill>
              </a:rPr>
              <a:t> </a:t>
            </a:r>
            <a:r>
              <a:rPr lang="en-US" sz="3600" b="1" i="1" dirty="0" err="1">
                <a:solidFill>
                  <a:schemeClr val="tx1"/>
                </a:solidFill>
              </a:rPr>
              <a:t>madaniyati</a:t>
            </a:r>
            <a:endParaRPr lang="ru-RU" sz="3600" dirty="0">
              <a:solidFill>
                <a:schemeClr val="tx1"/>
              </a:solidFill>
            </a:endParaRPr>
          </a:p>
        </p:txBody>
      </p:sp>
      <p:sp>
        <p:nvSpPr>
          <p:cNvPr id="4" name="Скругленный прямоугольник 3"/>
          <p:cNvSpPr/>
          <p:nvPr/>
        </p:nvSpPr>
        <p:spPr>
          <a:xfrm>
            <a:off x="312738" y="836613"/>
            <a:ext cx="8640762" cy="561657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Vizantiyalik</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tarixchi</a:t>
            </a:r>
            <a:r>
              <a:rPr lang="en-US" sz="3200" b="1" dirty="0">
                <a:solidFill>
                  <a:schemeClr val="tx1"/>
                </a:solidFill>
                <a:latin typeface="Times New Roman" pitchFamily="18" charset="0"/>
                <a:cs typeface="Times New Roman" pitchFamily="18" charset="0"/>
              </a:rPr>
              <a:t>  </a:t>
            </a:r>
            <a:r>
              <a:rPr lang="en-US" sz="3200" b="1" dirty="0">
                <a:solidFill>
                  <a:srgbClr val="0000FF"/>
                </a:solidFill>
                <a:latin typeface="Times New Roman" pitchFamily="18" charset="0"/>
                <a:cs typeface="Times New Roman" pitchFamily="18" charset="0"/>
              </a:rPr>
              <a:t>M</a:t>
            </a:r>
            <a:r>
              <a:rPr lang="ru-RU" sz="3200" b="1" dirty="0">
                <a:solidFill>
                  <a:srgbClr val="0000FF"/>
                </a:solidFill>
                <a:latin typeface="Times New Roman" pitchFamily="18" charset="0"/>
                <a:cs typeface="Times New Roman" pitchFamily="18" charset="0"/>
              </a:rPr>
              <a:t>е</a:t>
            </a:r>
            <a:r>
              <a:rPr lang="en-US" sz="3200" b="1" dirty="0" err="1">
                <a:solidFill>
                  <a:srgbClr val="0000FF"/>
                </a:solidFill>
                <a:latin typeface="Times New Roman" pitchFamily="18" charset="0"/>
                <a:cs typeface="Times New Roman" pitchFamily="18" charset="0"/>
              </a:rPr>
              <a:t>nandr</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turk</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xoqoni</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Istami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chodirlaridan</a:t>
            </a:r>
            <a:r>
              <a:rPr lang="en-US" sz="3200" b="1" dirty="0">
                <a:solidFill>
                  <a:schemeClr val="tx1"/>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oltindan</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ishlangan</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taxt</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yotoq</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ko‘za</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ko‘vachalar</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kumush</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idishlar</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hayvonlar</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shaklida</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ish</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langan</a:t>
            </a:r>
            <a:r>
              <a:rPr lang="en-US" sz="3200" b="1" i="1" u="sng" dirty="0">
                <a:solidFill>
                  <a:srgbClr val="0000FF"/>
                </a:solidFill>
                <a:latin typeface="Times New Roman" pitchFamily="18" charset="0"/>
                <a:cs typeface="Times New Roman" pitchFamily="18" charset="0"/>
              </a:rPr>
              <a:t>  </a:t>
            </a:r>
            <a:r>
              <a:rPr lang="en-US" sz="3200" b="1" i="1" u="sng" dirty="0" err="1">
                <a:solidFill>
                  <a:srgbClr val="0000FF"/>
                </a:solidFill>
                <a:latin typeface="Times New Roman" pitchFamily="18" charset="0"/>
                <a:cs typeface="Times New Roman" pitchFamily="18" charset="0"/>
              </a:rPr>
              <a:t>buyumlar</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topilganligini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aytib</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bu</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san’at</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asarlari</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Vizantiyada</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ishlangan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shu</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xildagi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buyumlardan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qolishmaydigan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va</a:t>
            </a:r>
            <a:r>
              <a:rPr lang="en-US" sz="3200" b="1" dirty="0">
                <a:solidFill>
                  <a:schemeClr val="tx1"/>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kishini</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hayratga</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soladigan</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darajada</a:t>
            </a:r>
            <a:r>
              <a:rPr lang="en-US" sz="3200" b="1" dirty="0">
                <a:solidFill>
                  <a:srgbClr val="0000FF"/>
                </a:solidFill>
                <a:latin typeface="Times New Roman" pitchFamily="18" charset="0"/>
                <a:cs typeface="Times New Roman" pitchFamily="18" charset="0"/>
              </a:rPr>
              <a:t> </a:t>
            </a:r>
            <a:r>
              <a:rPr lang="en-US" sz="3200" b="1" dirty="0" err="1">
                <a:solidFill>
                  <a:srgbClr val="0000FF"/>
                </a:solidFill>
                <a:latin typeface="Times New Roman" pitchFamily="18" charset="0"/>
                <a:cs typeface="Times New Roman" pitchFamily="18" charset="0"/>
              </a:rPr>
              <a:t>go‘zal</a:t>
            </a:r>
            <a:r>
              <a:rPr lang="en-US" sz="3200" b="1" dirty="0">
                <a:solidFill>
                  <a:srgbClr val="0000FF"/>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bo‘lganligini</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yozadi</a:t>
            </a:r>
            <a:r>
              <a:rPr lang="en-US" sz="3200" b="1" dirty="0">
                <a:solidFill>
                  <a:schemeClr val="tx1"/>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15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Text Box 7"/>
          <p:cNvSpPr txBox="1">
            <a:spLocks noChangeArrowheads="1"/>
          </p:cNvSpPr>
          <p:nvPr/>
        </p:nvSpPr>
        <p:spPr bwMode="auto">
          <a:xfrm>
            <a:off x="4787900" y="908050"/>
            <a:ext cx="3671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endParaRPr lang="ru-RU" altLang="ru-RU" sz="2400">
              <a:solidFill>
                <a:schemeClr val="tx1"/>
              </a:solidFill>
              <a:latin typeface="Arial" pitchFamily="34" charset="0"/>
            </a:endParaRPr>
          </a:p>
        </p:txBody>
      </p:sp>
      <p:pic>
        <p:nvPicPr>
          <p:cNvPr id="57347" name="Picture 10" descr="Эргашева Ю 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0"/>
            <a:ext cx="8429625" cy="690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Text Box 11"/>
          <p:cNvSpPr txBox="1">
            <a:spLocks noChangeArrowheads="1"/>
          </p:cNvSpPr>
          <p:nvPr/>
        </p:nvSpPr>
        <p:spPr bwMode="auto">
          <a:xfrm>
            <a:off x="827088" y="404813"/>
            <a:ext cx="7705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endParaRPr lang="ru-RU" altLang="ru-RU" sz="2400">
              <a:solidFill>
                <a:schemeClr val="tx1"/>
              </a:solidFill>
              <a:latin typeface="Arial" pitchFamily="34" charset="0"/>
            </a:endParaRPr>
          </a:p>
        </p:txBody>
      </p:sp>
      <p:sp>
        <p:nvSpPr>
          <p:cNvPr id="57349" name="Text Box 12"/>
          <p:cNvSpPr txBox="1">
            <a:spLocks noChangeArrowheads="1"/>
          </p:cNvSpPr>
          <p:nvPr/>
        </p:nvSpPr>
        <p:spPr bwMode="auto">
          <a:xfrm>
            <a:off x="395288" y="549275"/>
            <a:ext cx="835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endParaRPr lang="ru-RU" altLang="ru-RU" sz="2400">
              <a:solidFill>
                <a:schemeClr val="tx1"/>
              </a:solidFill>
              <a:latin typeface="Arial" pitchFamily="34" charset="0"/>
            </a:endParaRPr>
          </a:p>
        </p:txBody>
      </p:sp>
    </p:spTree>
  </p:cSld>
  <p:clrMapOvr>
    <a:masterClrMapping/>
  </p:clrMapOvr>
  <p:transition>
    <p:comb/>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9" name="Rectangle 3"/>
          <p:cNvSpPr>
            <a:spLocks noGrp="1" noChangeArrowheads="1"/>
          </p:cNvSpPr>
          <p:nvPr>
            <p:ph type="body" idx="1"/>
          </p:nvPr>
        </p:nvSpPr>
        <p:spPr>
          <a:xfrm>
            <a:off x="468313" y="1628775"/>
            <a:ext cx="8229600" cy="5400675"/>
          </a:xfrm>
        </p:spPr>
        <p:txBody>
          <a:bodyPr/>
          <a:lstStyle/>
          <a:p>
            <a:pPr eaLnBrk="1" hangingPunct="1">
              <a:buFontTx/>
              <a:buNone/>
            </a:pPr>
            <a:endParaRPr lang="ru-RU" altLang="ru-RU" smtClean="0">
              <a:cs typeface="Arial" pitchFamily="34" charset="0"/>
            </a:endParaRPr>
          </a:p>
          <a:p>
            <a:pPr eaLnBrk="1" hangingPunct="1">
              <a:buFontTx/>
              <a:buNone/>
            </a:pPr>
            <a:endParaRPr lang="ru-RU" altLang="ru-RU" smtClean="0">
              <a:cs typeface="Arial" pitchFamily="34" charset="0"/>
            </a:endParaRPr>
          </a:p>
        </p:txBody>
      </p:sp>
      <p:pic>
        <p:nvPicPr>
          <p:cNvPr id="58371" name="Picture 8" descr="Эргашева Ю 01 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9646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nodePh="1">
                                  <p:stCondLst>
                                    <p:cond delay="0"/>
                                  </p:stCondLst>
                                  <p:endCondLst>
                                    <p:cond evt="begin" delay="0">
                                      <p:tn val="5"/>
                                    </p:cond>
                                  </p:endCondLst>
                                  <p:childTnLst>
                                    <p:set>
                                      <p:cBhvr>
                                        <p:cTn id="6" dur="1" fill="hold">
                                          <p:stCondLst>
                                            <p:cond delay="0"/>
                                          </p:stCondLst>
                                        </p:cTn>
                                        <p:tgtEl>
                                          <p:spTgt spid="116739">
                                            <p:txEl>
                                              <p:pRg st="0" end="0"/>
                                            </p:txEl>
                                          </p:spTgt>
                                        </p:tgtEl>
                                        <p:attrNameLst>
                                          <p:attrName>style.visibility</p:attrName>
                                        </p:attrNameLst>
                                      </p:cBhvr>
                                      <p:to>
                                        <p:strVal val="visible"/>
                                      </p:to>
                                    </p:set>
                                    <p:animEffect transition="in" filter="fade">
                                      <p:cBhvr>
                                        <p:cTn id="7" dur="1000"/>
                                        <p:tgtEl>
                                          <p:spTgt spid="116739">
                                            <p:txEl>
                                              <p:pRg st="0" end="0"/>
                                            </p:txEl>
                                          </p:spTgt>
                                        </p:tgtEl>
                                      </p:cBhvr>
                                    </p:animEffect>
                                    <p:anim calcmode="lin" valueType="num">
                                      <p:cBhvr>
                                        <p:cTn id="8" dur="1000" fill="hold"/>
                                        <p:tgtEl>
                                          <p:spTgt spid="1167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67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468313" y="260350"/>
            <a:ext cx="8229600" cy="1143000"/>
          </a:xfrm>
        </p:spPr>
        <p:txBody>
          <a:bodyPr>
            <a:normAutofit fontScale="90000"/>
          </a:bodyPr>
          <a:lstStyle/>
          <a:p>
            <a:pPr eaLnBrk="1" hangingPunct="1">
              <a:defRPr/>
            </a:pPr>
            <a:r>
              <a:rPr lang="uz-Cyrl-UZ" sz="4000" smtClean="0"/>
              <a:t/>
            </a:r>
            <a:br>
              <a:rPr lang="uz-Cyrl-UZ" sz="4000" smtClean="0"/>
            </a:br>
            <a:endParaRPr lang="ru-RU" sz="4000" smtClean="0"/>
          </a:p>
        </p:txBody>
      </p:sp>
      <p:pic>
        <p:nvPicPr>
          <p:cNvPr id="59395" name="Picture 4" descr="Эргашева Ю 01 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476250"/>
            <a:ext cx="72009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121858"/>
                                        </p:tgtEl>
                                        <p:attrNameLst>
                                          <p:attrName>style.visibility</p:attrName>
                                        </p:attrNameLst>
                                      </p:cBhvr>
                                      <p:to>
                                        <p:strVal val="visible"/>
                                      </p:to>
                                    </p:set>
                                    <p:animEffect transition="in" filter="fade">
                                      <p:cBhvr>
                                        <p:cTn id="7" dur="800" decel="100000"/>
                                        <p:tgtEl>
                                          <p:spTgt spid="121858"/>
                                        </p:tgtEl>
                                      </p:cBhvr>
                                    </p:animEffect>
                                    <p:anim calcmode="lin" valueType="num">
                                      <p:cBhvr>
                                        <p:cTn id="8" dur="800" decel="100000" fill="hold"/>
                                        <p:tgtEl>
                                          <p:spTgt spid="121858"/>
                                        </p:tgtEl>
                                        <p:attrNameLst>
                                          <p:attrName>style.rotation</p:attrName>
                                        </p:attrNameLst>
                                      </p:cBhvr>
                                      <p:tavLst>
                                        <p:tav tm="0">
                                          <p:val>
                                            <p:fltVal val="-90"/>
                                          </p:val>
                                        </p:tav>
                                        <p:tav tm="100000">
                                          <p:val>
                                            <p:fltVal val="0"/>
                                          </p:val>
                                        </p:tav>
                                      </p:tavLst>
                                    </p:anim>
                                    <p:anim calcmode="lin" valueType="num">
                                      <p:cBhvr>
                                        <p:cTn id="9" dur="800" decel="100000" fill="hold"/>
                                        <p:tgtEl>
                                          <p:spTgt spid="121858"/>
                                        </p:tgtEl>
                                        <p:attrNameLst>
                                          <p:attrName>ppt_x</p:attrName>
                                        </p:attrNameLst>
                                      </p:cBhvr>
                                      <p:tavLst>
                                        <p:tav tm="0">
                                          <p:val>
                                            <p:strVal val="#ppt_x+0.4"/>
                                          </p:val>
                                        </p:tav>
                                        <p:tav tm="100000">
                                          <p:val>
                                            <p:strVal val="#ppt_x-0.05"/>
                                          </p:val>
                                        </p:tav>
                                      </p:tavLst>
                                    </p:anim>
                                    <p:anim calcmode="lin" valueType="num">
                                      <p:cBhvr>
                                        <p:cTn id="10" dur="800" decel="100000" fill="hold"/>
                                        <p:tgtEl>
                                          <p:spTgt spid="12185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185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185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14339" name="Прямоугольник 1"/>
          <p:cNvSpPr>
            <a:spLocks noChangeArrowheads="1"/>
          </p:cNvSpPr>
          <p:nvPr/>
        </p:nvSpPr>
        <p:spPr bwMode="auto">
          <a:xfrm>
            <a:off x="0" y="333375"/>
            <a:ext cx="8929688" cy="58483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400" b="1">
                <a:solidFill>
                  <a:schemeClr val="tx1"/>
                </a:solidFill>
                <a:latin typeface="Times New Roman" pitchFamily="18" charset="0"/>
                <a:cs typeface="Times New Roman" pitchFamily="18" charset="0"/>
              </a:rPr>
              <a:t>	</a:t>
            </a:r>
            <a:r>
              <a:rPr lang="en-US" altLang="ru-RU" sz="3400" b="1">
                <a:solidFill>
                  <a:srgbClr val="0000FF"/>
                </a:solidFill>
                <a:latin typeface="Times New Roman" pitchFamily="18" charset="0"/>
                <a:cs typeface="Times New Roman" pitchFamily="18" charset="0"/>
              </a:rPr>
              <a:t>Bumin</a:t>
            </a:r>
            <a:r>
              <a:rPr lang="en-US" altLang="ru-RU" sz="3400" b="1">
                <a:solidFill>
                  <a:schemeClr val="tx1"/>
                </a:solidFill>
                <a:latin typeface="Times New Roman" pitchFamily="18" charset="0"/>
                <a:cs typeface="Times New Roman" pitchFamily="18" charset="0"/>
              </a:rPr>
              <a:t> jujan xoni </a:t>
            </a:r>
            <a:r>
              <a:rPr lang="en-US" altLang="ru-RU" sz="3400" b="1">
                <a:solidFill>
                  <a:srgbClr val="0000FF"/>
                </a:solidFill>
                <a:latin typeface="Times New Roman" pitchFamily="18" charset="0"/>
                <a:cs typeface="Times New Roman" pitchFamily="18" charset="0"/>
              </a:rPr>
              <a:t>Aynag‘ayga</a:t>
            </a:r>
            <a:r>
              <a:rPr lang="en-US" altLang="ru-RU" sz="3400" b="1">
                <a:solidFill>
                  <a:schemeClr val="tx1"/>
                </a:solidFill>
                <a:latin typeface="Times New Roman" pitchFamily="18" charset="0"/>
                <a:cs typeface="Times New Roman" pitchFamily="18" charset="0"/>
              </a:rPr>
              <a:t> uning qiziga uylanmoqligi to‘g‘risida sovchi yuboradi. Bu taklif Bumin tomonidan ataylab </a:t>
            </a:r>
            <a:r>
              <a:rPr lang="en-US" altLang="ru-RU" sz="3400" b="1" i="1" u="sng">
                <a:solidFill>
                  <a:schemeClr val="tx1"/>
                </a:solidFill>
                <a:latin typeface="Times New Roman" pitchFamily="18" charset="0"/>
                <a:cs typeface="Times New Roman" pitchFamily="18" charset="0"/>
              </a:rPr>
              <a:t>nizo chiqishi </a:t>
            </a:r>
            <a:r>
              <a:rPr lang="en-US" altLang="ru-RU" sz="3400" b="1">
                <a:solidFill>
                  <a:schemeClr val="tx1"/>
                </a:solidFill>
                <a:latin typeface="Times New Roman" pitchFamily="18" charset="0"/>
                <a:cs typeface="Times New Roman" pitchFamily="18" charset="0"/>
              </a:rPr>
              <a:t>uchun qilingan bo‘lib, Aynag‘ay Buminga: </a:t>
            </a:r>
            <a:r>
              <a:rPr lang="en-US" altLang="ru-RU" sz="3400" b="1" i="1" u="sng">
                <a:solidFill>
                  <a:srgbClr val="FF0000"/>
                </a:solidFill>
                <a:latin typeface="Times New Roman" pitchFamily="18" charset="0"/>
                <a:cs typeface="Times New Roman" pitchFamily="18" charset="0"/>
              </a:rPr>
              <a:t>“Ha, temir erituvchim, menga bunday taklifni kiritishga qanday jur’at etding?”</a:t>
            </a:r>
            <a:r>
              <a:rPr lang="en-US" altLang="ru-RU" sz="3400" b="1">
                <a:solidFill>
                  <a:schemeClr val="tx1"/>
                </a:solidFill>
                <a:latin typeface="Times New Roman" pitchFamily="18" charset="0"/>
                <a:cs typeface="Times New Roman" pitchFamily="18" charset="0"/>
              </a:rPr>
              <a:t> deb javob beradi. Bu holat ikki o‘rtada </a:t>
            </a:r>
            <a:r>
              <a:rPr lang="en-US" altLang="ru-RU" sz="3400" b="1" u="sng">
                <a:solidFill>
                  <a:schemeClr val="tx1"/>
                </a:solidFill>
                <a:latin typeface="Times New Roman" pitchFamily="18" charset="0"/>
                <a:cs typeface="Times New Roman" pitchFamily="18" charset="0"/>
              </a:rPr>
              <a:t>jang boshlanishiga </a:t>
            </a:r>
            <a:r>
              <a:rPr lang="en-US" altLang="ru-RU" sz="3400" b="1">
                <a:solidFill>
                  <a:schemeClr val="tx1"/>
                </a:solidFill>
                <a:latin typeface="Times New Roman" pitchFamily="18" charset="0"/>
                <a:cs typeface="Times New Roman" pitchFamily="18" charset="0"/>
              </a:rPr>
              <a:t>bir </a:t>
            </a:r>
            <a:r>
              <a:rPr lang="en-US" altLang="ru-RU" sz="3400" b="1">
                <a:solidFill>
                  <a:srgbClr val="0000FF"/>
                </a:solidFill>
                <a:latin typeface="Times New Roman" pitchFamily="18" charset="0"/>
                <a:cs typeface="Times New Roman" pitchFamily="18" charset="0"/>
              </a:rPr>
              <a:t>bahona</a:t>
            </a:r>
            <a:r>
              <a:rPr lang="en-US" altLang="ru-RU" sz="3400" b="1">
                <a:solidFill>
                  <a:schemeClr val="tx1"/>
                </a:solidFill>
                <a:latin typeface="Times New Roman" pitchFamily="18" charset="0"/>
                <a:cs typeface="Times New Roman" pitchFamily="18" charset="0"/>
              </a:rPr>
              <a:t> bo‘ldi. Bumin shu javobdan so‘ng kurashni boshlab yuboradi va </a:t>
            </a:r>
            <a:r>
              <a:rPr lang="en-US" altLang="ru-RU" sz="3400" b="1" i="1" u="sng">
                <a:solidFill>
                  <a:srgbClr val="0000FF"/>
                </a:solidFill>
                <a:latin typeface="Times New Roman" pitchFamily="18" charset="0"/>
                <a:cs typeface="Times New Roman" pitchFamily="18" charset="0"/>
              </a:rPr>
              <a:t>551 yili Markaziy Osiyodagi eng kuchli bo‘lgan jujanlar xonini mag‘lub etadi. </a:t>
            </a:r>
            <a:endParaRPr lang="ru-RU" altLang="ru-RU" sz="3400" b="1">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468313" y="260350"/>
            <a:ext cx="8229600" cy="1143000"/>
          </a:xfrm>
        </p:spPr>
        <p:txBody>
          <a:bodyPr>
            <a:normAutofit fontScale="90000"/>
          </a:bodyPr>
          <a:lstStyle/>
          <a:p>
            <a:pPr eaLnBrk="1" hangingPunct="1">
              <a:defRPr/>
            </a:pPr>
            <a:r>
              <a:rPr lang="uz-Cyrl-UZ" sz="4000" smtClean="0"/>
              <a:t/>
            </a:r>
            <a:br>
              <a:rPr lang="uz-Cyrl-UZ" sz="4000" smtClean="0"/>
            </a:br>
            <a:endParaRPr lang="ru-RU" sz="4000" smtClean="0"/>
          </a:p>
        </p:txBody>
      </p:sp>
      <p:pic>
        <p:nvPicPr>
          <p:cNvPr id="60419" name="Picture 3" descr="Эргашева Ю 01 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692150"/>
            <a:ext cx="655320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3" descr="Эргашева Ю 01 0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669925"/>
            <a:ext cx="6553200"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204802"/>
                                        </p:tgtEl>
                                        <p:attrNameLst>
                                          <p:attrName>style.visibility</p:attrName>
                                        </p:attrNameLst>
                                      </p:cBhvr>
                                      <p:to>
                                        <p:strVal val="visible"/>
                                      </p:to>
                                    </p:set>
                                    <p:animEffect transition="in" filter="fade">
                                      <p:cBhvr>
                                        <p:cTn id="7" dur="800" decel="100000"/>
                                        <p:tgtEl>
                                          <p:spTgt spid="204802"/>
                                        </p:tgtEl>
                                      </p:cBhvr>
                                    </p:animEffect>
                                    <p:anim calcmode="lin" valueType="num">
                                      <p:cBhvr>
                                        <p:cTn id="8" dur="800" decel="100000" fill="hold"/>
                                        <p:tgtEl>
                                          <p:spTgt spid="204802"/>
                                        </p:tgtEl>
                                        <p:attrNameLst>
                                          <p:attrName>style.rotation</p:attrName>
                                        </p:attrNameLst>
                                      </p:cBhvr>
                                      <p:tavLst>
                                        <p:tav tm="0">
                                          <p:val>
                                            <p:fltVal val="-90"/>
                                          </p:val>
                                        </p:tav>
                                        <p:tav tm="100000">
                                          <p:val>
                                            <p:fltVal val="0"/>
                                          </p:val>
                                        </p:tav>
                                      </p:tavLst>
                                    </p:anim>
                                    <p:anim calcmode="lin" valueType="num">
                                      <p:cBhvr>
                                        <p:cTn id="9" dur="800" decel="100000" fill="hold"/>
                                        <p:tgtEl>
                                          <p:spTgt spid="204802"/>
                                        </p:tgtEl>
                                        <p:attrNameLst>
                                          <p:attrName>ppt_x</p:attrName>
                                        </p:attrNameLst>
                                      </p:cBhvr>
                                      <p:tavLst>
                                        <p:tav tm="0">
                                          <p:val>
                                            <p:strVal val="#ppt_x+0.4"/>
                                          </p:val>
                                        </p:tav>
                                        <p:tav tm="100000">
                                          <p:val>
                                            <p:strVal val="#ppt_x-0.05"/>
                                          </p:val>
                                        </p:tav>
                                      </p:tavLst>
                                    </p:anim>
                                    <p:anim calcmode="lin" valueType="num">
                                      <p:cBhvr>
                                        <p:cTn id="10" dur="800" decel="100000" fill="hold"/>
                                        <p:tgtEl>
                                          <p:spTgt spid="20480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480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480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68313" y="260350"/>
            <a:ext cx="8229600" cy="1143000"/>
          </a:xfrm>
        </p:spPr>
        <p:txBody>
          <a:bodyPr>
            <a:normAutofit fontScale="90000"/>
          </a:bodyPr>
          <a:lstStyle/>
          <a:p>
            <a:pPr eaLnBrk="1" hangingPunct="1">
              <a:defRPr/>
            </a:pPr>
            <a:r>
              <a:rPr lang="uz-Cyrl-UZ" sz="4000" smtClean="0"/>
              <a:t/>
            </a:r>
            <a:br>
              <a:rPr lang="uz-Cyrl-UZ" sz="4000" smtClean="0"/>
            </a:br>
            <a:endParaRPr lang="ru-RU" sz="4000" smtClean="0"/>
          </a:p>
        </p:txBody>
      </p:sp>
      <p:pic>
        <p:nvPicPr>
          <p:cNvPr id="61443" name="Picture 3" descr="Эргашева Ю 01 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620713"/>
            <a:ext cx="6335713" cy="568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205826"/>
                                        </p:tgtEl>
                                        <p:attrNameLst>
                                          <p:attrName>style.visibility</p:attrName>
                                        </p:attrNameLst>
                                      </p:cBhvr>
                                      <p:to>
                                        <p:strVal val="visible"/>
                                      </p:to>
                                    </p:set>
                                    <p:animEffect transition="in" filter="fade">
                                      <p:cBhvr>
                                        <p:cTn id="7" dur="800" decel="100000"/>
                                        <p:tgtEl>
                                          <p:spTgt spid="205826"/>
                                        </p:tgtEl>
                                      </p:cBhvr>
                                    </p:animEffect>
                                    <p:anim calcmode="lin" valueType="num">
                                      <p:cBhvr>
                                        <p:cTn id="8" dur="800" decel="100000" fill="hold"/>
                                        <p:tgtEl>
                                          <p:spTgt spid="205826"/>
                                        </p:tgtEl>
                                        <p:attrNameLst>
                                          <p:attrName>style.rotation</p:attrName>
                                        </p:attrNameLst>
                                      </p:cBhvr>
                                      <p:tavLst>
                                        <p:tav tm="0">
                                          <p:val>
                                            <p:fltVal val="-90"/>
                                          </p:val>
                                        </p:tav>
                                        <p:tav tm="100000">
                                          <p:val>
                                            <p:fltVal val="0"/>
                                          </p:val>
                                        </p:tav>
                                      </p:tavLst>
                                    </p:anim>
                                    <p:anim calcmode="lin" valueType="num">
                                      <p:cBhvr>
                                        <p:cTn id="9" dur="800" decel="100000" fill="hold"/>
                                        <p:tgtEl>
                                          <p:spTgt spid="205826"/>
                                        </p:tgtEl>
                                        <p:attrNameLst>
                                          <p:attrName>ppt_x</p:attrName>
                                        </p:attrNameLst>
                                      </p:cBhvr>
                                      <p:tavLst>
                                        <p:tav tm="0">
                                          <p:val>
                                            <p:strVal val="#ppt_x+0.4"/>
                                          </p:val>
                                        </p:tav>
                                        <p:tav tm="100000">
                                          <p:val>
                                            <p:strVal val="#ppt_x-0.05"/>
                                          </p:val>
                                        </p:tav>
                                      </p:tavLst>
                                    </p:anim>
                                    <p:anim calcmode="lin" valueType="num">
                                      <p:cBhvr>
                                        <p:cTn id="10" dur="800" decel="100000" fill="hold"/>
                                        <p:tgtEl>
                                          <p:spTgt spid="20582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582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582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2466" name="Picture 2" descr="Эргашева Ю 01 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3490" name="Picture 2" descr="Эргашева Ю 01 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4514" name="Picture 2" descr="Эргашева Ю 01 0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5538" name="Picture 2" descr="Эргашева Ю 01 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323850" y="260350"/>
            <a:ext cx="8229600" cy="576263"/>
          </a:xfrm>
          <a:gradFill rotWithShape="1">
            <a:gsLst>
              <a:gs pos="0">
                <a:srgbClr val="FFEFD1"/>
              </a:gs>
              <a:gs pos="64999">
                <a:srgbClr val="F0EBD5"/>
              </a:gs>
              <a:gs pos="100000">
                <a:srgbClr val="D1C39F"/>
              </a:gs>
            </a:gsLst>
            <a:path path="shape">
              <a:fillToRect l="50000" t="50000" r="50000" b="50000"/>
            </a:path>
          </a:gradFill>
          <a:ln>
            <a:solidFill>
              <a:srgbClr val="D60093"/>
            </a:solidFill>
          </a:ln>
        </p:spPr>
        <p:txBody>
          <a:bodyPr>
            <a:normAutofit fontScale="90000"/>
          </a:bodyPr>
          <a:lstStyle/>
          <a:p>
            <a:pPr eaLnBrk="1" hangingPunct="1">
              <a:defRPr/>
            </a:pPr>
            <a:r>
              <a:rPr lang="en-US" b="1" smtClean="0">
                <a:solidFill>
                  <a:srgbClr val="D60093"/>
                </a:solidFill>
              </a:rPr>
              <a:t>VI-VII </a:t>
            </a:r>
            <a:r>
              <a:rPr lang="ru-RU" b="1" smtClean="0">
                <a:solidFill>
                  <a:srgbClr val="D60093"/>
                </a:solidFill>
              </a:rPr>
              <a:t>asrlarda boshqaruv  tartib</a:t>
            </a:r>
            <a:r>
              <a:rPr lang="en-US" b="1" smtClean="0">
                <a:solidFill>
                  <a:srgbClr val="D60093"/>
                </a:solidFill>
              </a:rPr>
              <a:t>i</a:t>
            </a:r>
            <a:endParaRPr lang="ru-RU" b="1" smtClean="0">
              <a:solidFill>
                <a:srgbClr val="D60093"/>
              </a:solidFill>
            </a:endParaRPr>
          </a:p>
        </p:txBody>
      </p:sp>
      <p:sp>
        <p:nvSpPr>
          <p:cNvPr id="212995" name="Rectangle 3"/>
          <p:cNvSpPr>
            <a:spLocks noGrp="1" noChangeArrowheads="1"/>
          </p:cNvSpPr>
          <p:nvPr>
            <p:ph type="body" idx="1"/>
          </p:nvPr>
        </p:nvSpPr>
        <p:spPr>
          <a:xfrm>
            <a:off x="3132138" y="1052513"/>
            <a:ext cx="3168650" cy="576262"/>
          </a:xfrm>
          <a:gradFill rotWithShape="1">
            <a:gsLst>
              <a:gs pos="0">
                <a:srgbClr val="FFEFD1"/>
              </a:gs>
              <a:gs pos="64999">
                <a:srgbClr val="F0EBD5"/>
              </a:gs>
              <a:gs pos="100000">
                <a:srgbClr val="D1C39F"/>
              </a:gs>
            </a:gsLst>
            <a:path path="shape">
              <a:fillToRect l="50000" t="50000" r="50000" b="50000"/>
            </a:path>
          </a:gradFill>
          <a:ln>
            <a:solidFill>
              <a:srgbClr val="D60093"/>
            </a:solidFill>
            <a:miter lim="800000"/>
            <a:headEnd/>
            <a:tailEnd/>
          </a:ln>
        </p:spPr>
        <p:txBody>
          <a:bodyPr/>
          <a:lstStyle/>
          <a:p>
            <a:pPr algn="ctr" eaLnBrk="1" hangingPunct="1">
              <a:lnSpc>
                <a:spcPct val="90000"/>
              </a:lnSpc>
              <a:buFontTx/>
              <a:buNone/>
            </a:pPr>
            <a:r>
              <a:rPr lang="uz-Cyrl-UZ" altLang="ru-RU" b="1" smtClean="0">
                <a:solidFill>
                  <a:srgbClr val="D60093"/>
                </a:solidFill>
              </a:rPr>
              <a:t>Xoqon</a:t>
            </a:r>
            <a:endParaRPr lang="ru-RU" altLang="ru-RU" b="1" smtClean="0">
              <a:solidFill>
                <a:srgbClr val="D60093"/>
              </a:solidFill>
            </a:endParaRPr>
          </a:p>
        </p:txBody>
      </p:sp>
      <p:sp>
        <p:nvSpPr>
          <p:cNvPr id="66564" name="Line 4"/>
          <p:cNvSpPr>
            <a:spLocks noChangeShapeType="1"/>
          </p:cNvSpPr>
          <p:nvPr/>
        </p:nvSpPr>
        <p:spPr bwMode="auto">
          <a:xfrm flipH="1">
            <a:off x="2268538" y="1412875"/>
            <a:ext cx="151130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6565" name="Line 5"/>
          <p:cNvSpPr>
            <a:spLocks noChangeShapeType="1"/>
          </p:cNvSpPr>
          <p:nvPr/>
        </p:nvSpPr>
        <p:spPr bwMode="auto">
          <a:xfrm>
            <a:off x="5651500" y="1484313"/>
            <a:ext cx="1584325" cy="7921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6566" name="Text Box 6"/>
          <p:cNvSpPr txBox="1">
            <a:spLocks noChangeArrowheads="1"/>
          </p:cNvSpPr>
          <p:nvPr/>
        </p:nvSpPr>
        <p:spPr bwMode="auto">
          <a:xfrm>
            <a:off x="250825" y="2060575"/>
            <a:ext cx="4465638" cy="376238"/>
          </a:xfrm>
          <a:prstGeom prst="rect">
            <a:avLst/>
          </a:prstGeom>
          <a:gradFill rotWithShape="1">
            <a:gsLst>
              <a:gs pos="0">
                <a:srgbClr val="FFEFD1"/>
              </a:gs>
              <a:gs pos="64999">
                <a:srgbClr val="F0EBD5"/>
              </a:gs>
              <a:gs pos="100000">
                <a:srgbClr val="D1C39F"/>
              </a:gs>
            </a:gsLst>
            <a:path path="shape">
              <a:fillToRect l="50000" t="50000" r="50000" b="50000"/>
            </a:path>
          </a:gradFill>
          <a:ln w="9525">
            <a:solidFill>
              <a:srgbClr val="D60093"/>
            </a:solidFill>
            <a:miter lim="800000"/>
            <a:headEnd/>
            <a:tailEnd/>
          </a:ln>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r>
              <a:rPr lang="uz-Cyrl-UZ" altLang="ru-RU" sz="2400" b="1">
                <a:solidFill>
                  <a:srgbClr val="D60093"/>
                </a:solidFill>
                <a:latin typeface="Arial" pitchFamily="34" charset="0"/>
              </a:rPr>
              <a:t>Tudun (xoqon nazoratchisi, noibi)</a:t>
            </a:r>
            <a:endParaRPr lang="ru-RU" altLang="ru-RU" sz="2400" b="1">
              <a:solidFill>
                <a:srgbClr val="D60093"/>
              </a:solidFill>
              <a:latin typeface="Arial" pitchFamily="34" charset="0"/>
            </a:endParaRPr>
          </a:p>
        </p:txBody>
      </p:sp>
      <p:sp>
        <p:nvSpPr>
          <p:cNvPr id="66567" name="Text Box 7"/>
          <p:cNvSpPr txBox="1">
            <a:spLocks noChangeArrowheads="1"/>
          </p:cNvSpPr>
          <p:nvPr/>
        </p:nvSpPr>
        <p:spPr bwMode="auto">
          <a:xfrm>
            <a:off x="5651500" y="2133600"/>
            <a:ext cx="3313113" cy="376238"/>
          </a:xfrm>
          <a:prstGeom prst="rect">
            <a:avLst/>
          </a:prstGeom>
          <a:gradFill rotWithShape="1">
            <a:gsLst>
              <a:gs pos="0">
                <a:srgbClr val="FFEFD1"/>
              </a:gs>
              <a:gs pos="64999">
                <a:srgbClr val="F0EBD5"/>
              </a:gs>
              <a:gs pos="100000">
                <a:srgbClr val="D1C39F"/>
              </a:gs>
            </a:gsLst>
            <a:path path="shape">
              <a:fillToRect l="50000" t="50000" r="50000" b="50000"/>
            </a:path>
          </a:gradFill>
          <a:ln w="9525">
            <a:solidFill>
              <a:srgbClr val="D60093"/>
            </a:solidFill>
            <a:miter lim="800000"/>
            <a:headEnd/>
            <a:tailEnd/>
          </a:ln>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r>
              <a:rPr lang="uz-Cyrl-UZ" altLang="ru-RU" sz="2400" b="1">
                <a:solidFill>
                  <a:srgbClr val="D60093"/>
                </a:solidFill>
                <a:latin typeface="Arial" pitchFamily="34" charset="0"/>
              </a:rPr>
              <a:t>Yabg'u (birinchi sarkarda)</a:t>
            </a:r>
            <a:endParaRPr lang="ru-RU" altLang="ru-RU" sz="2400" b="1">
              <a:solidFill>
                <a:srgbClr val="D60093"/>
              </a:solidFill>
              <a:latin typeface="Arial" pitchFamily="34" charset="0"/>
            </a:endParaRPr>
          </a:p>
        </p:txBody>
      </p:sp>
      <p:sp>
        <p:nvSpPr>
          <p:cNvPr id="66568" name="Line 8"/>
          <p:cNvSpPr>
            <a:spLocks noChangeShapeType="1"/>
          </p:cNvSpPr>
          <p:nvPr/>
        </p:nvSpPr>
        <p:spPr bwMode="auto">
          <a:xfrm>
            <a:off x="2195513" y="2420938"/>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6569" name="Line 9"/>
          <p:cNvSpPr>
            <a:spLocks noChangeShapeType="1"/>
          </p:cNvSpPr>
          <p:nvPr/>
        </p:nvSpPr>
        <p:spPr bwMode="auto">
          <a:xfrm>
            <a:off x="7235825" y="2420938"/>
            <a:ext cx="0"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6570" name="Text Box 10"/>
          <p:cNvSpPr txBox="1">
            <a:spLocks noChangeArrowheads="1"/>
          </p:cNvSpPr>
          <p:nvPr/>
        </p:nvSpPr>
        <p:spPr bwMode="auto">
          <a:xfrm>
            <a:off x="250825" y="2790825"/>
            <a:ext cx="4465638" cy="925513"/>
          </a:xfrm>
          <a:prstGeom prst="rect">
            <a:avLst/>
          </a:prstGeom>
          <a:gradFill rotWithShape="1">
            <a:gsLst>
              <a:gs pos="0">
                <a:srgbClr val="FFEFD1"/>
              </a:gs>
              <a:gs pos="64999">
                <a:srgbClr val="F0EBD5"/>
              </a:gs>
              <a:gs pos="100000">
                <a:srgbClr val="D1C39F"/>
              </a:gs>
            </a:gsLst>
            <a:path path="shape">
              <a:fillToRect l="50000" t="50000" r="50000" b="50000"/>
            </a:path>
          </a:gradFill>
          <a:ln w="9525">
            <a:solidFill>
              <a:srgbClr val="D60093"/>
            </a:solidFill>
            <a:miter lim="800000"/>
            <a:headEnd/>
            <a:tailEnd/>
          </a:ln>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r>
              <a:rPr lang="uz-Cyrl-UZ" altLang="ru-RU" sz="2400" b="1">
                <a:solidFill>
                  <a:srgbClr val="D60093"/>
                </a:solidFill>
                <a:latin typeface="Arial" pitchFamily="34" charset="0"/>
              </a:rPr>
              <a:t>Mahalliy viloyat hokimlari: ixshid (Samarqand), xudot (Buxoro), ixrid (Kesh), afshin (Ustrushona), ixshid (Fag'ona)</a:t>
            </a:r>
            <a:endParaRPr lang="ru-RU" altLang="ru-RU" sz="2400" b="1">
              <a:solidFill>
                <a:srgbClr val="D60093"/>
              </a:solidFill>
              <a:latin typeface="Arial" pitchFamily="34" charset="0"/>
            </a:endParaRPr>
          </a:p>
        </p:txBody>
      </p:sp>
      <p:sp>
        <p:nvSpPr>
          <p:cNvPr id="66571" name="Text Box 11"/>
          <p:cNvSpPr txBox="1">
            <a:spLocks noChangeArrowheads="1"/>
          </p:cNvSpPr>
          <p:nvPr/>
        </p:nvSpPr>
        <p:spPr bwMode="auto">
          <a:xfrm>
            <a:off x="5651500" y="2781300"/>
            <a:ext cx="3313113" cy="650875"/>
          </a:xfrm>
          <a:prstGeom prst="rect">
            <a:avLst/>
          </a:prstGeom>
          <a:gradFill rotWithShape="1">
            <a:gsLst>
              <a:gs pos="0">
                <a:srgbClr val="FFEFD1"/>
              </a:gs>
              <a:gs pos="64999">
                <a:srgbClr val="F0EBD5"/>
              </a:gs>
              <a:gs pos="100000">
                <a:srgbClr val="D1C39F"/>
              </a:gs>
            </a:gsLst>
            <a:path path="shape">
              <a:fillToRect l="50000" t="50000" r="50000" b="50000"/>
            </a:path>
          </a:gradFill>
          <a:ln w="9525">
            <a:solidFill>
              <a:srgbClr val="D60093"/>
            </a:solidFill>
            <a:miter lim="800000"/>
            <a:headEnd/>
            <a:tailEnd/>
          </a:ln>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r>
              <a:rPr lang="uz-Cyrl-UZ" altLang="ru-RU" sz="2400" b="1">
                <a:solidFill>
                  <a:srgbClr val="D60093"/>
                </a:solidFill>
                <a:latin typeface="Arial" pitchFamily="34" charset="0"/>
              </a:rPr>
              <a:t>Qurultoy (oqsoqollar va harbiylar yig'ini)</a:t>
            </a:r>
            <a:endParaRPr lang="ru-RU" altLang="ru-RU" sz="2400" b="1">
              <a:solidFill>
                <a:srgbClr val="D60093"/>
              </a:solidFill>
              <a:latin typeface="Arial" pitchFamily="34" charset="0"/>
            </a:endParaRPr>
          </a:p>
        </p:txBody>
      </p:sp>
      <p:sp>
        <p:nvSpPr>
          <p:cNvPr id="66572" name="Line 12"/>
          <p:cNvSpPr>
            <a:spLocks noChangeShapeType="1"/>
          </p:cNvSpPr>
          <p:nvPr/>
        </p:nvSpPr>
        <p:spPr bwMode="auto">
          <a:xfrm>
            <a:off x="2195513" y="3716338"/>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6573" name="Line 13"/>
          <p:cNvSpPr>
            <a:spLocks noChangeShapeType="1"/>
          </p:cNvSpPr>
          <p:nvPr/>
        </p:nvSpPr>
        <p:spPr bwMode="auto">
          <a:xfrm>
            <a:off x="7235825" y="3357563"/>
            <a:ext cx="0"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6574" name="Text Box 14"/>
          <p:cNvSpPr txBox="1">
            <a:spLocks noChangeArrowheads="1"/>
          </p:cNvSpPr>
          <p:nvPr/>
        </p:nvSpPr>
        <p:spPr bwMode="auto">
          <a:xfrm>
            <a:off x="5724525" y="3786188"/>
            <a:ext cx="3240088" cy="650875"/>
          </a:xfrm>
          <a:prstGeom prst="rect">
            <a:avLst/>
          </a:prstGeom>
          <a:gradFill rotWithShape="1">
            <a:gsLst>
              <a:gs pos="0">
                <a:srgbClr val="FFEFD1"/>
              </a:gs>
              <a:gs pos="64999">
                <a:srgbClr val="F0EBD5"/>
              </a:gs>
              <a:gs pos="100000">
                <a:srgbClr val="D1C39F"/>
              </a:gs>
            </a:gsLst>
            <a:path path="shape">
              <a:fillToRect l="50000" t="50000" r="50000" b="50000"/>
            </a:path>
          </a:gradFill>
          <a:ln w="9525">
            <a:solidFill>
              <a:srgbClr val="D60093"/>
            </a:solidFill>
            <a:miter lim="800000"/>
            <a:headEnd/>
            <a:tailEnd/>
          </a:ln>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r>
              <a:rPr lang="uz-Cyrl-UZ" altLang="ru-RU" sz="2400" b="1">
                <a:solidFill>
                  <a:srgbClr val="D60093"/>
                </a:solidFill>
                <a:latin typeface="Arial" pitchFamily="34" charset="0"/>
              </a:rPr>
              <a:t>Qabila-urug' boshliqlari, beklar</a:t>
            </a:r>
            <a:r>
              <a:rPr lang="uz-Cyrl-UZ" altLang="ru-RU" sz="2400">
                <a:solidFill>
                  <a:srgbClr val="D60093"/>
                </a:solidFill>
                <a:latin typeface="Arial" pitchFamily="34" charset="0"/>
              </a:rPr>
              <a:t> </a:t>
            </a:r>
            <a:endParaRPr lang="ru-RU" altLang="ru-RU" sz="2400">
              <a:solidFill>
                <a:srgbClr val="D60093"/>
              </a:solidFill>
              <a:latin typeface="Arial" pitchFamily="34" charset="0"/>
            </a:endParaRPr>
          </a:p>
        </p:txBody>
      </p:sp>
      <p:sp>
        <p:nvSpPr>
          <p:cNvPr id="66575" name="Line 15"/>
          <p:cNvSpPr>
            <a:spLocks noChangeShapeType="1"/>
          </p:cNvSpPr>
          <p:nvPr/>
        </p:nvSpPr>
        <p:spPr bwMode="auto">
          <a:xfrm>
            <a:off x="7235825" y="4365625"/>
            <a:ext cx="0" cy="5032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6576" name="Text Box 16"/>
          <p:cNvSpPr txBox="1">
            <a:spLocks noChangeArrowheads="1"/>
          </p:cNvSpPr>
          <p:nvPr/>
        </p:nvSpPr>
        <p:spPr bwMode="auto">
          <a:xfrm>
            <a:off x="5724525" y="4808538"/>
            <a:ext cx="3168650" cy="925512"/>
          </a:xfrm>
          <a:prstGeom prst="rect">
            <a:avLst/>
          </a:prstGeom>
          <a:gradFill rotWithShape="1">
            <a:gsLst>
              <a:gs pos="0">
                <a:srgbClr val="FFEFD1"/>
              </a:gs>
              <a:gs pos="64999">
                <a:srgbClr val="F0EBD5"/>
              </a:gs>
              <a:gs pos="100000">
                <a:srgbClr val="D1C39F"/>
              </a:gs>
            </a:gsLst>
            <a:path path="shape">
              <a:fillToRect l="50000" t="50000" r="50000" b="50000"/>
            </a:path>
          </a:gradFill>
          <a:ln w="9525">
            <a:solidFill>
              <a:srgbClr val="D60093"/>
            </a:solidFill>
            <a:miter lim="800000"/>
            <a:headEnd/>
            <a:tailEnd/>
          </a:ln>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r>
              <a:rPr lang="uz-Cyrl-UZ" altLang="ru-RU" sz="2400" b="1">
                <a:solidFill>
                  <a:srgbClr val="D60093"/>
                </a:solidFill>
                <a:latin typeface="Arial" pitchFamily="34" charset="0"/>
              </a:rPr>
              <a:t>Qabila, urug' vakillari, xalq ommasi – “budun”, “qora budun”</a:t>
            </a:r>
            <a:r>
              <a:rPr lang="uz-Cyrl-UZ" altLang="ru-RU" sz="2400">
                <a:solidFill>
                  <a:srgbClr val="D60093"/>
                </a:solidFill>
                <a:latin typeface="Arial" pitchFamily="34" charset="0"/>
              </a:rPr>
              <a:t> </a:t>
            </a:r>
            <a:endParaRPr lang="ru-RU" altLang="ru-RU" sz="2400">
              <a:solidFill>
                <a:srgbClr val="D60093"/>
              </a:solidFill>
              <a:latin typeface="Arial" pitchFamily="34" charset="0"/>
            </a:endParaRPr>
          </a:p>
        </p:txBody>
      </p:sp>
      <p:sp>
        <p:nvSpPr>
          <p:cNvPr id="66577" name="Text Box 17"/>
          <p:cNvSpPr txBox="1">
            <a:spLocks noChangeArrowheads="1"/>
          </p:cNvSpPr>
          <p:nvPr/>
        </p:nvSpPr>
        <p:spPr bwMode="auto">
          <a:xfrm>
            <a:off x="250825" y="3933825"/>
            <a:ext cx="4465638" cy="376238"/>
          </a:xfrm>
          <a:prstGeom prst="rect">
            <a:avLst/>
          </a:prstGeom>
          <a:gradFill rotWithShape="1">
            <a:gsLst>
              <a:gs pos="0">
                <a:srgbClr val="FFEFD1"/>
              </a:gs>
              <a:gs pos="64999">
                <a:srgbClr val="F0EBD5"/>
              </a:gs>
              <a:gs pos="100000">
                <a:srgbClr val="D1C39F"/>
              </a:gs>
            </a:gsLst>
            <a:path path="shape">
              <a:fillToRect l="50000" t="50000" r="50000" b="50000"/>
            </a:path>
          </a:gradFill>
          <a:ln w="9525">
            <a:solidFill>
              <a:srgbClr val="D60093"/>
            </a:solidFill>
            <a:miter lim="800000"/>
            <a:headEnd/>
            <a:tailEnd/>
          </a:ln>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r>
              <a:rPr lang="uz-Cyrl-UZ" altLang="ru-RU" sz="2400" b="1">
                <a:solidFill>
                  <a:srgbClr val="D60093"/>
                </a:solidFill>
                <a:latin typeface="Arial" pitchFamily="34" charset="0"/>
              </a:rPr>
              <a:t>Tuman hokimlari (dehqon)</a:t>
            </a:r>
            <a:endParaRPr lang="ru-RU" altLang="ru-RU" sz="2400" b="1">
              <a:solidFill>
                <a:srgbClr val="D60093"/>
              </a:solidFill>
              <a:latin typeface="Arial" pitchFamily="34" charset="0"/>
            </a:endParaRPr>
          </a:p>
        </p:txBody>
      </p:sp>
      <p:sp>
        <p:nvSpPr>
          <p:cNvPr id="66578" name="Line 18"/>
          <p:cNvSpPr>
            <a:spLocks noChangeShapeType="1"/>
          </p:cNvSpPr>
          <p:nvPr/>
        </p:nvSpPr>
        <p:spPr bwMode="auto">
          <a:xfrm>
            <a:off x="2195513" y="4292600"/>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6579" name="Text Box 19"/>
          <p:cNvSpPr txBox="1">
            <a:spLocks noChangeArrowheads="1"/>
          </p:cNvSpPr>
          <p:nvPr/>
        </p:nvSpPr>
        <p:spPr bwMode="auto">
          <a:xfrm>
            <a:off x="250825" y="4581525"/>
            <a:ext cx="4465638" cy="376238"/>
          </a:xfrm>
          <a:prstGeom prst="rect">
            <a:avLst/>
          </a:prstGeom>
          <a:gradFill rotWithShape="1">
            <a:gsLst>
              <a:gs pos="0">
                <a:srgbClr val="FFEFD1"/>
              </a:gs>
              <a:gs pos="64999">
                <a:srgbClr val="F0EBD5"/>
              </a:gs>
              <a:gs pos="100000">
                <a:srgbClr val="D1C39F"/>
              </a:gs>
            </a:gsLst>
            <a:path path="shape">
              <a:fillToRect l="50000" t="50000" r="50000" b="50000"/>
            </a:path>
          </a:gradFill>
          <a:ln w="9525">
            <a:solidFill>
              <a:srgbClr val="D60093"/>
            </a:solidFill>
            <a:miter lim="800000"/>
            <a:headEnd/>
            <a:tailEnd/>
          </a:ln>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r>
              <a:rPr lang="uz-Cyrl-UZ" altLang="ru-RU" sz="2400" b="1">
                <a:solidFill>
                  <a:srgbClr val="D60093"/>
                </a:solidFill>
                <a:latin typeface="Arial" pitchFamily="34" charset="0"/>
              </a:rPr>
              <a:t>Choraklardan iborat harbiyy qo'shinlar</a:t>
            </a:r>
            <a:r>
              <a:rPr lang="uz-Cyrl-UZ" altLang="ru-RU" sz="2400">
                <a:solidFill>
                  <a:srgbClr val="D60093"/>
                </a:solidFill>
                <a:latin typeface="Arial" pitchFamily="34" charset="0"/>
              </a:rPr>
              <a:t> </a:t>
            </a:r>
            <a:endParaRPr lang="ru-RU" altLang="ru-RU" sz="2400">
              <a:solidFill>
                <a:srgbClr val="D60093"/>
              </a:solidFill>
              <a:latin typeface="Arial" pitchFamily="34" charset="0"/>
            </a:endParaRPr>
          </a:p>
        </p:txBody>
      </p:sp>
      <p:sp>
        <p:nvSpPr>
          <p:cNvPr id="66580" name="Line 20"/>
          <p:cNvSpPr>
            <a:spLocks noChangeShapeType="1"/>
          </p:cNvSpPr>
          <p:nvPr/>
        </p:nvSpPr>
        <p:spPr bwMode="auto">
          <a:xfrm>
            <a:off x="2195513" y="4941888"/>
            <a:ext cx="0" cy="5032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66581" name="Text Box 21"/>
          <p:cNvSpPr txBox="1">
            <a:spLocks noChangeArrowheads="1"/>
          </p:cNvSpPr>
          <p:nvPr/>
        </p:nvSpPr>
        <p:spPr bwMode="auto">
          <a:xfrm>
            <a:off x="250825" y="5373688"/>
            <a:ext cx="4392613" cy="376237"/>
          </a:xfrm>
          <a:prstGeom prst="rect">
            <a:avLst/>
          </a:prstGeom>
          <a:gradFill rotWithShape="1">
            <a:gsLst>
              <a:gs pos="0">
                <a:srgbClr val="FFEFD1"/>
              </a:gs>
              <a:gs pos="64999">
                <a:srgbClr val="F0EBD5"/>
              </a:gs>
              <a:gs pos="100000">
                <a:srgbClr val="D1C39F"/>
              </a:gs>
            </a:gsLst>
            <a:path path="shape">
              <a:fillToRect l="50000" t="50000" r="50000" b="50000"/>
            </a:path>
          </a:gradFill>
          <a:ln w="9525">
            <a:solidFill>
              <a:srgbClr val="D60093"/>
            </a:solidFill>
            <a:miter lim="800000"/>
            <a:headEnd/>
            <a:tailEnd/>
          </a:ln>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eaLnBrk="1" hangingPunct="1">
              <a:spcBef>
                <a:spcPct val="50000"/>
              </a:spcBef>
              <a:buClrTx/>
              <a:buSzTx/>
              <a:buFontTx/>
              <a:buNone/>
            </a:pPr>
            <a:r>
              <a:rPr lang="uz-Cyrl-UZ" altLang="ru-RU" sz="2400" b="1">
                <a:solidFill>
                  <a:srgbClr val="D60093"/>
                </a:solidFill>
                <a:latin typeface="Arial" pitchFamily="34" charset="0"/>
              </a:rPr>
              <a:t>Qishloq va shahar  jamoalari</a:t>
            </a:r>
            <a:r>
              <a:rPr lang="en-US" altLang="ru-RU" sz="2400" b="1">
                <a:solidFill>
                  <a:srgbClr val="D60093"/>
                </a:solidFill>
                <a:latin typeface="Arial" pitchFamily="34" charset="0"/>
              </a:rPr>
              <a:t>q</a:t>
            </a:r>
            <a:endParaRPr lang="ru-RU" altLang="ru-RU" sz="2400" b="1">
              <a:solidFill>
                <a:srgbClr val="D60093"/>
              </a:solidFill>
              <a:latin typeface="Arial" pitchFamily="34" charset="0"/>
            </a:endParaRP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fade">
                                      <p:cBhvr>
                                        <p:cTn id="7" dur="800" decel="100000"/>
                                        <p:tgtEl>
                                          <p:spTgt spid="212994"/>
                                        </p:tgtEl>
                                      </p:cBhvr>
                                    </p:animEffect>
                                    <p:anim calcmode="lin" valueType="num">
                                      <p:cBhvr>
                                        <p:cTn id="8" dur="800" decel="100000" fill="hold"/>
                                        <p:tgtEl>
                                          <p:spTgt spid="212994"/>
                                        </p:tgtEl>
                                        <p:attrNameLst>
                                          <p:attrName>style.rotation</p:attrName>
                                        </p:attrNameLst>
                                      </p:cBhvr>
                                      <p:tavLst>
                                        <p:tav tm="0">
                                          <p:val>
                                            <p:fltVal val="-90"/>
                                          </p:val>
                                        </p:tav>
                                        <p:tav tm="100000">
                                          <p:val>
                                            <p:fltVal val="0"/>
                                          </p:val>
                                        </p:tav>
                                      </p:tavLst>
                                    </p:anim>
                                    <p:anim calcmode="lin" valueType="num">
                                      <p:cBhvr>
                                        <p:cTn id="9" dur="800" decel="100000" fill="hold"/>
                                        <p:tgtEl>
                                          <p:spTgt spid="212994"/>
                                        </p:tgtEl>
                                        <p:attrNameLst>
                                          <p:attrName>ppt_x</p:attrName>
                                        </p:attrNameLst>
                                      </p:cBhvr>
                                      <p:tavLst>
                                        <p:tav tm="0">
                                          <p:val>
                                            <p:strVal val="#ppt_x+0.4"/>
                                          </p:val>
                                        </p:tav>
                                        <p:tav tm="100000">
                                          <p:val>
                                            <p:strVal val="#ppt_x-0.05"/>
                                          </p:val>
                                        </p:tav>
                                      </p:tavLst>
                                    </p:anim>
                                    <p:anim calcmode="lin" valueType="num">
                                      <p:cBhvr>
                                        <p:cTn id="10" dur="800" decel="100000" fill="hold"/>
                                        <p:tgtEl>
                                          <p:spTgt spid="21299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1299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1299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212995">
                                            <p:bg/>
                                          </p:spTgt>
                                        </p:tgtEl>
                                        <p:attrNameLst>
                                          <p:attrName>style.visibility</p:attrName>
                                        </p:attrNameLst>
                                      </p:cBhvr>
                                      <p:to>
                                        <p:strVal val="visible"/>
                                      </p:to>
                                    </p:set>
                                    <p:animEffect transition="in" filter="fade">
                                      <p:cBhvr>
                                        <p:cTn id="17" dur="1000"/>
                                        <p:tgtEl>
                                          <p:spTgt spid="212995">
                                            <p:bg/>
                                          </p:spTgt>
                                        </p:tgtEl>
                                      </p:cBhvr>
                                    </p:animEffect>
                                    <p:anim calcmode="lin" valueType="num">
                                      <p:cBhvr>
                                        <p:cTn id="18" dur="1000" fill="hold"/>
                                        <p:tgtEl>
                                          <p:spTgt spid="212995">
                                            <p:bg/>
                                          </p:spTgt>
                                        </p:tgtEl>
                                        <p:attrNameLst>
                                          <p:attrName>ppt_x</p:attrName>
                                        </p:attrNameLst>
                                      </p:cBhvr>
                                      <p:tavLst>
                                        <p:tav tm="0">
                                          <p:val>
                                            <p:strVal val="#ppt_x"/>
                                          </p:val>
                                        </p:tav>
                                        <p:tav tm="100000">
                                          <p:val>
                                            <p:strVal val="#ppt_x"/>
                                          </p:val>
                                        </p:tav>
                                      </p:tavLst>
                                    </p:anim>
                                    <p:anim calcmode="lin" valueType="num">
                                      <p:cBhvr>
                                        <p:cTn id="19" dur="1000" fill="hold"/>
                                        <p:tgtEl>
                                          <p:spTgt spid="212995">
                                            <p:bg/>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12995">
                                            <p:txEl>
                                              <p:pRg st="0" end="0"/>
                                            </p:txEl>
                                          </p:spTgt>
                                        </p:tgtEl>
                                        <p:attrNameLst>
                                          <p:attrName>style.visibility</p:attrName>
                                        </p:attrNameLst>
                                      </p:cBhvr>
                                      <p:to>
                                        <p:strVal val="visible"/>
                                      </p:to>
                                    </p:set>
                                    <p:animEffect transition="in" filter="fade">
                                      <p:cBhvr>
                                        <p:cTn id="24" dur="1000"/>
                                        <p:tgtEl>
                                          <p:spTgt spid="212995">
                                            <p:txEl>
                                              <p:pRg st="0" end="0"/>
                                            </p:txEl>
                                          </p:spTgt>
                                        </p:tgtEl>
                                      </p:cBhvr>
                                    </p:animEffect>
                                    <p:anim calcmode="lin" valueType="num">
                                      <p:cBhvr>
                                        <p:cTn id="25" dur="1000" fill="hold"/>
                                        <p:tgtEl>
                                          <p:spTgt spid="21299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1299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68313" y="260350"/>
            <a:ext cx="8229600" cy="1143000"/>
          </a:xfrm>
        </p:spPr>
        <p:txBody>
          <a:bodyPr>
            <a:normAutofit fontScale="90000"/>
          </a:bodyPr>
          <a:lstStyle/>
          <a:p>
            <a:pPr eaLnBrk="1" hangingPunct="1">
              <a:defRPr/>
            </a:pPr>
            <a:r>
              <a:rPr lang="uz-Cyrl-UZ" sz="4000" smtClean="0"/>
              <a:t/>
            </a:r>
            <a:br>
              <a:rPr lang="uz-Cyrl-UZ" sz="4000" smtClean="0"/>
            </a:br>
            <a:endParaRPr lang="ru-RU" sz="4000" smtClean="0"/>
          </a:p>
        </p:txBody>
      </p:sp>
      <p:pic>
        <p:nvPicPr>
          <p:cNvPr id="67587" name="Picture 4" descr="Эргашева Ю 01 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800" decel="100000"/>
                                        <p:tgtEl>
                                          <p:spTgt spid="5122"/>
                                        </p:tgtEl>
                                      </p:cBhvr>
                                    </p:animEffect>
                                    <p:anim calcmode="lin" valueType="num">
                                      <p:cBhvr>
                                        <p:cTn id="8" dur="800" decel="100000" fill="hold"/>
                                        <p:tgtEl>
                                          <p:spTgt spid="5122"/>
                                        </p:tgtEl>
                                        <p:attrNameLst>
                                          <p:attrName>style.rotation</p:attrName>
                                        </p:attrNameLst>
                                      </p:cBhvr>
                                      <p:tavLst>
                                        <p:tav tm="0">
                                          <p:val>
                                            <p:fltVal val="-90"/>
                                          </p:val>
                                        </p:tav>
                                        <p:tav tm="100000">
                                          <p:val>
                                            <p:fltVal val="0"/>
                                          </p:val>
                                        </p:tav>
                                      </p:tavLst>
                                    </p:anim>
                                    <p:anim calcmode="lin" valueType="num">
                                      <p:cBhvr>
                                        <p:cTn id="9" dur="800" decel="100000" fill="hold"/>
                                        <p:tgtEl>
                                          <p:spTgt spid="5122"/>
                                        </p:tgtEl>
                                        <p:attrNameLst>
                                          <p:attrName>ppt_x</p:attrName>
                                        </p:attrNameLst>
                                      </p:cBhvr>
                                      <p:tavLst>
                                        <p:tav tm="0">
                                          <p:val>
                                            <p:strVal val="#ppt_x+0.4"/>
                                          </p:val>
                                        </p:tav>
                                        <p:tav tm="100000">
                                          <p:val>
                                            <p:strVal val="#ppt_x-0.05"/>
                                          </p:val>
                                        </p:tav>
                                      </p:tavLst>
                                    </p:anim>
                                    <p:anim calcmode="lin" valueType="num">
                                      <p:cBhvr>
                                        <p:cTn id="10" dur="800" decel="100000" fill="hold"/>
                                        <p:tgtEl>
                                          <p:spTgt spid="512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12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12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8610" name="Picture 5" descr="Эргашева Ю 01 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9634" name="Picture 4" descr="Эргашева Ю 01 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15363" name="Прямоугольник 1"/>
          <p:cNvSpPr>
            <a:spLocks noChangeArrowheads="1"/>
          </p:cNvSpPr>
          <p:nvPr/>
        </p:nvSpPr>
        <p:spPr bwMode="auto">
          <a:xfrm>
            <a:off x="0" y="333375"/>
            <a:ext cx="8929688" cy="6494463"/>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b="1">
                <a:solidFill>
                  <a:schemeClr val="tx1"/>
                </a:solidFill>
                <a:latin typeface="Times New Roman" pitchFamily="18" charset="0"/>
                <a:cs typeface="Times New Roman" pitchFamily="18" charset="0"/>
              </a:rPr>
              <a:t>	 </a:t>
            </a:r>
            <a:r>
              <a:rPr lang="en-US" altLang="ru-RU" b="1">
                <a:solidFill>
                  <a:srgbClr val="0000FF"/>
                </a:solidFill>
                <a:latin typeface="Times New Roman" pitchFamily="18" charset="0"/>
                <a:cs typeface="Times New Roman" pitchFamily="18" charset="0"/>
              </a:rPr>
              <a:t>Bumin</a:t>
            </a:r>
            <a:r>
              <a:rPr lang="en-US" altLang="ru-RU" b="1">
                <a:solidFill>
                  <a:schemeClr val="tx1"/>
                </a:solidFill>
                <a:latin typeface="Times New Roman" pitchFamily="18" charset="0"/>
                <a:cs typeface="Times New Roman" pitchFamily="18" charset="0"/>
              </a:rPr>
              <a:t> </a:t>
            </a:r>
            <a:r>
              <a:rPr lang="en-US" altLang="ru-RU" b="1" u="sng">
                <a:solidFill>
                  <a:srgbClr val="0000FF"/>
                </a:solidFill>
                <a:latin typeface="Times New Roman" pitchFamily="18" charset="0"/>
                <a:cs typeface="Times New Roman" pitchFamily="18" charset="0"/>
              </a:rPr>
              <a:t>552-yilda</a:t>
            </a:r>
            <a:r>
              <a:rPr lang="en-US" altLang="ru-RU" b="1">
                <a:solidFill>
                  <a:schemeClr val="tx1"/>
                </a:solidFill>
                <a:latin typeface="Times New Roman" pitchFamily="18" charset="0"/>
                <a:cs typeface="Times New Roman" pitchFamily="18" charset="0"/>
              </a:rPr>
              <a:t> xoqon deb e’lon qilinadi va yangi davlat – </a:t>
            </a:r>
            <a:r>
              <a:rPr lang="en-US" altLang="ru-RU" b="1" u="sng">
                <a:solidFill>
                  <a:srgbClr val="0000FF"/>
                </a:solidFill>
                <a:latin typeface="Times New Roman" pitchFamily="18" charset="0"/>
                <a:cs typeface="Times New Roman" pitchFamily="18" charset="0"/>
              </a:rPr>
              <a:t>Turk xoqonligiga </a:t>
            </a:r>
            <a:r>
              <a:rPr lang="en-US" altLang="ru-RU" b="1">
                <a:solidFill>
                  <a:schemeClr val="tx1"/>
                </a:solidFill>
                <a:latin typeface="Times New Roman" pitchFamily="18" charset="0"/>
                <a:cs typeface="Times New Roman" pitchFamily="18" charset="0"/>
              </a:rPr>
              <a:t>asos soldi. Uning poytaxti Oltoydagi </a:t>
            </a:r>
            <a:r>
              <a:rPr lang="en-US" altLang="ru-RU" b="1">
                <a:solidFill>
                  <a:srgbClr val="0000FF"/>
                </a:solidFill>
                <a:latin typeface="Times New Roman" pitchFamily="18" charset="0"/>
                <a:cs typeface="Times New Roman" pitchFamily="18" charset="0"/>
              </a:rPr>
              <a:t>O‘tukan </a:t>
            </a:r>
            <a:r>
              <a:rPr lang="en-US" altLang="ru-RU" b="1">
                <a:solidFill>
                  <a:schemeClr val="tx1"/>
                </a:solidFill>
                <a:latin typeface="Times New Roman" pitchFamily="18" charset="0"/>
                <a:cs typeface="Times New Roman" pitchFamily="18" charset="0"/>
              </a:rPr>
              <a:t>shahri edi. </a:t>
            </a:r>
          </a:p>
          <a:p>
            <a:pPr algn="just" eaLnBrk="1" hangingPunct="1">
              <a:spcBef>
                <a:spcPct val="0"/>
              </a:spcBef>
              <a:buClrTx/>
              <a:buSzTx/>
              <a:buFontTx/>
              <a:buNone/>
            </a:pPr>
            <a:r>
              <a:rPr lang="en-US" altLang="ru-RU" b="1">
                <a:solidFill>
                  <a:schemeClr val="tx1"/>
                </a:solidFill>
                <a:latin typeface="Times New Roman" pitchFamily="18" charset="0"/>
                <a:cs typeface="Times New Roman" pitchFamily="18" charset="0"/>
              </a:rPr>
              <a:t>	 So‘ng  </a:t>
            </a:r>
            <a:r>
              <a:rPr lang="en-US" altLang="ru-RU" b="1">
                <a:solidFill>
                  <a:srgbClr val="0000FF"/>
                </a:solidFill>
                <a:latin typeface="Times New Roman" pitchFamily="18" charset="0"/>
                <a:cs typeface="Times New Roman" pitchFamily="18" charset="0"/>
              </a:rPr>
              <a:t>Xitoy  malikasiga  </a:t>
            </a:r>
            <a:r>
              <a:rPr lang="en-US" altLang="ru-RU" b="1">
                <a:solidFill>
                  <a:schemeClr val="tx1"/>
                </a:solidFill>
                <a:latin typeface="Times New Roman" pitchFamily="18" charset="0"/>
                <a:cs typeface="Times New Roman" pitchFamily="18" charset="0"/>
              </a:rPr>
              <a:t>uylanadi  va  </a:t>
            </a:r>
            <a:r>
              <a:rPr lang="en-US" altLang="ru-RU" b="1">
                <a:solidFill>
                  <a:srgbClr val="0000FF"/>
                </a:solidFill>
                <a:latin typeface="Times New Roman" pitchFamily="18" charset="0"/>
                <a:cs typeface="Times New Roman" pitchFamily="18" charset="0"/>
              </a:rPr>
              <a:t>Vey saltanati</a:t>
            </a:r>
            <a:r>
              <a:rPr lang="en-US" altLang="ru-RU" b="1">
                <a:solidFill>
                  <a:schemeClr val="tx1"/>
                </a:solidFill>
                <a:latin typeface="Times New Roman" pitchFamily="18" charset="0"/>
                <a:cs typeface="Times New Roman" pitchFamily="18" charset="0"/>
              </a:rPr>
              <a:t>ning hukmdori </a:t>
            </a:r>
            <a:r>
              <a:rPr lang="en-US" altLang="ru-RU" b="1">
                <a:solidFill>
                  <a:srgbClr val="0000FF"/>
                </a:solidFill>
                <a:latin typeface="Times New Roman" pitchFamily="18" charset="0"/>
                <a:cs typeface="Times New Roman" pitchFamily="18" charset="0"/>
              </a:rPr>
              <a:t>V</a:t>
            </a:r>
            <a:r>
              <a:rPr lang="ru-RU" altLang="ru-RU" b="1">
                <a:solidFill>
                  <a:srgbClr val="0000FF"/>
                </a:solidFill>
                <a:latin typeface="Times New Roman" pitchFamily="18" charset="0"/>
                <a:cs typeface="Times New Roman" pitchFamily="18" charset="0"/>
              </a:rPr>
              <a:t>е</a:t>
            </a:r>
            <a:r>
              <a:rPr lang="en-US" altLang="ru-RU" b="1">
                <a:solidFill>
                  <a:srgbClr val="0000FF"/>
                </a:solidFill>
                <a:latin typeface="Times New Roman" pitchFamily="18" charset="0"/>
                <a:cs typeface="Times New Roman" pitchFamily="18" charset="0"/>
              </a:rPr>
              <a:t>ndi </a:t>
            </a:r>
            <a:r>
              <a:rPr lang="en-US" altLang="ru-RU" b="1">
                <a:solidFill>
                  <a:schemeClr val="tx1"/>
                </a:solidFill>
                <a:latin typeface="Times New Roman" pitchFamily="18" charset="0"/>
                <a:cs typeface="Times New Roman" pitchFamily="18" charset="0"/>
              </a:rPr>
              <a:t>bilan shartnomani yangilaydi. </a:t>
            </a:r>
            <a:r>
              <a:rPr lang="en-US" altLang="ru-RU" b="1">
                <a:solidFill>
                  <a:srgbClr val="0000FF"/>
                </a:solidFill>
                <a:latin typeface="Times New Roman" pitchFamily="18" charset="0"/>
                <a:cs typeface="Times New Roman" pitchFamily="18" charset="0"/>
              </a:rPr>
              <a:t>552-yilda</a:t>
            </a:r>
            <a:r>
              <a:rPr lang="en-US" altLang="ru-RU" b="1">
                <a:solidFill>
                  <a:schemeClr val="tx1"/>
                </a:solidFill>
                <a:latin typeface="Times New Roman" pitchFamily="18" charset="0"/>
                <a:cs typeface="Times New Roman" pitchFamily="18" charset="0"/>
              </a:rPr>
              <a:t> Bumin vafot etadi. Taxtga uning o‘g‘li </a:t>
            </a:r>
            <a:r>
              <a:rPr lang="en-US" altLang="ru-RU" b="1">
                <a:solidFill>
                  <a:srgbClr val="0000FF"/>
                </a:solidFill>
                <a:latin typeface="Times New Roman" pitchFamily="18" charset="0"/>
                <a:cs typeface="Times New Roman" pitchFamily="18" charset="0"/>
              </a:rPr>
              <a:t>Qora Issiqxon </a:t>
            </a:r>
            <a:r>
              <a:rPr lang="en-US" altLang="ru-RU" b="1">
                <a:solidFill>
                  <a:schemeClr val="tx1"/>
                </a:solidFill>
                <a:latin typeface="Times New Roman" pitchFamily="18" charset="0"/>
                <a:cs typeface="Times New Roman" pitchFamily="18" charset="0"/>
              </a:rPr>
              <a:t>o‘tiradi. Bumin vafotidan foydalangan  </a:t>
            </a:r>
            <a:r>
              <a:rPr lang="en-US" altLang="ru-RU" b="1">
                <a:solidFill>
                  <a:srgbClr val="0000FF"/>
                </a:solidFill>
                <a:latin typeface="Times New Roman" pitchFamily="18" charset="0"/>
                <a:cs typeface="Times New Roman" pitchFamily="18" charset="0"/>
              </a:rPr>
              <a:t>jo‘janlar</a:t>
            </a:r>
            <a:r>
              <a:rPr lang="en-US" altLang="ru-RU" b="1">
                <a:solidFill>
                  <a:schemeClr val="tx1"/>
                </a:solidFill>
                <a:latin typeface="Times New Roman" pitchFamily="18" charset="0"/>
                <a:cs typeface="Times New Roman" pitchFamily="18" charset="0"/>
              </a:rPr>
              <a:t>  Turk  xoqonligiga yana  hujum  qiladilar.  L</a:t>
            </a:r>
            <a:r>
              <a:rPr lang="ru-RU" altLang="ru-RU" b="1">
                <a:solidFill>
                  <a:schemeClr val="tx1"/>
                </a:solidFill>
                <a:latin typeface="Times New Roman" pitchFamily="18" charset="0"/>
                <a:cs typeface="Times New Roman" pitchFamily="18" charset="0"/>
              </a:rPr>
              <a:t>е</a:t>
            </a:r>
            <a:r>
              <a:rPr lang="en-US" altLang="ru-RU" b="1">
                <a:solidFill>
                  <a:schemeClr val="tx1"/>
                </a:solidFill>
                <a:latin typeface="Times New Roman" pitchFamily="18" charset="0"/>
                <a:cs typeface="Times New Roman" pitchFamily="18" charset="0"/>
              </a:rPr>
              <a:t>kin </a:t>
            </a:r>
            <a:r>
              <a:rPr lang="en-US" altLang="ru-RU" b="1">
                <a:solidFill>
                  <a:srgbClr val="0000FF"/>
                </a:solidFill>
                <a:latin typeface="Times New Roman" pitchFamily="18" charset="0"/>
                <a:cs typeface="Times New Roman" pitchFamily="18" charset="0"/>
              </a:rPr>
              <a:t> Qora  Issiqxon  </a:t>
            </a:r>
            <a:r>
              <a:rPr lang="en-US" altLang="ru-RU" b="1">
                <a:solidFill>
                  <a:schemeClr val="tx1"/>
                </a:solidFill>
                <a:latin typeface="Times New Roman" pitchFamily="18" charset="0"/>
                <a:cs typeface="Times New Roman" pitchFamily="18" charset="0"/>
              </a:rPr>
              <a:t>ularga  qaqshatqich zarba  beradi.  Qora  Issiqxondan  so‘ng  taxtga  uning  </a:t>
            </a:r>
            <a:r>
              <a:rPr lang="en-US" altLang="ru-RU" b="1">
                <a:solidFill>
                  <a:srgbClr val="0000FF"/>
                </a:solidFill>
                <a:latin typeface="Times New Roman" pitchFamily="18" charset="0"/>
                <a:cs typeface="Times New Roman" pitchFamily="18" charset="0"/>
              </a:rPr>
              <a:t>ukasi  Mug‘anxon </a:t>
            </a:r>
            <a:r>
              <a:rPr lang="en-US" altLang="ru-RU" b="1">
                <a:solidFill>
                  <a:schemeClr val="tx1"/>
                </a:solidFill>
                <a:latin typeface="Times New Roman" pitchFamily="18" charset="0"/>
                <a:cs typeface="Times New Roman" pitchFamily="18" charset="0"/>
              </a:rPr>
              <a:t> o‘tiradi.  </a:t>
            </a:r>
            <a:r>
              <a:rPr lang="en-US" altLang="ru-RU" b="1">
                <a:solidFill>
                  <a:srgbClr val="0000FF"/>
                </a:solidFill>
                <a:latin typeface="Times New Roman" pitchFamily="18" charset="0"/>
                <a:cs typeface="Times New Roman" pitchFamily="18" charset="0"/>
              </a:rPr>
              <a:t>558-yilda</a:t>
            </a:r>
            <a:r>
              <a:rPr lang="en-US" altLang="ru-RU" b="1">
                <a:solidFill>
                  <a:schemeClr val="tx1"/>
                </a:solidFill>
                <a:latin typeface="Times New Roman" pitchFamily="18" charset="0"/>
                <a:cs typeface="Times New Roman" pitchFamily="18" charset="0"/>
              </a:rPr>
              <a:t>  u  </a:t>
            </a:r>
            <a:r>
              <a:rPr lang="en-US" altLang="ru-RU" b="1">
                <a:solidFill>
                  <a:srgbClr val="0000FF"/>
                </a:solidFill>
                <a:latin typeface="Times New Roman" pitchFamily="18" charset="0"/>
                <a:cs typeface="Times New Roman" pitchFamily="18" charset="0"/>
              </a:rPr>
              <a:t>jo‘janlarga</a:t>
            </a:r>
            <a:r>
              <a:rPr lang="en-US" altLang="ru-RU" b="1">
                <a:solidFill>
                  <a:schemeClr val="tx1"/>
                </a:solidFill>
                <a:latin typeface="Times New Roman" pitchFamily="18" charset="0"/>
                <a:cs typeface="Times New Roman" pitchFamily="18" charset="0"/>
              </a:rPr>
              <a:t>  </a:t>
            </a:r>
            <a:r>
              <a:rPr lang="en-US" altLang="ru-RU" b="1" u="sng">
                <a:solidFill>
                  <a:srgbClr val="0000FF"/>
                </a:solidFill>
                <a:latin typeface="Times New Roman" pitchFamily="18" charset="0"/>
                <a:cs typeface="Times New Roman" pitchFamily="18" charset="0"/>
              </a:rPr>
              <a:t>so‘nggi  hal  qiluvchi  zarbani beradi.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0658" name="Picture 6" descr="Эргашева Ю 01 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682" name="Picture 4" descr="Эргашева Ю 01 0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mb/>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2" name="Rectangle 2"/>
          <p:cNvSpPr>
            <a:spLocks noGrp="1" noRot="1" noChangeArrowheads="1"/>
          </p:cNvSpPr>
          <p:nvPr>
            <p:ph type="title"/>
          </p:nvPr>
        </p:nvSpPr>
        <p:spPr/>
        <p:txBody>
          <a:bodyPr/>
          <a:lstStyle/>
          <a:p>
            <a:pPr eaLnBrk="1" hangingPunct="1">
              <a:defRPr/>
            </a:pPr>
            <a:endParaRPr lang="ru-RU" smtClean="0"/>
          </a:p>
        </p:txBody>
      </p:sp>
      <p:sp>
        <p:nvSpPr>
          <p:cNvPr id="209923" name="Rectangle 3"/>
          <p:cNvSpPr>
            <a:spLocks noGrp="1" noChangeArrowheads="1"/>
          </p:cNvSpPr>
          <p:nvPr>
            <p:ph type="body" idx="1"/>
          </p:nvPr>
        </p:nvSpPr>
        <p:spPr/>
        <p:txBody>
          <a:bodyPr/>
          <a:lstStyle/>
          <a:p>
            <a:pPr eaLnBrk="1" hangingPunct="1"/>
            <a:endParaRPr lang="ru-RU" altLang="ru-RU" smtClean="0"/>
          </a:p>
        </p:txBody>
      </p:sp>
      <p:pic>
        <p:nvPicPr>
          <p:cNvPr id="72708" name="Picture 4" descr="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nodePh="1">
                                  <p:stCondLst>
                                    <p:cond delay="0"/>
                                  </p:stCondLst>
                                  <p:endCondLst>
                                    <p:cond evt="begin" delay="0">
                                      <p:tn val="5"/>
                                    </p:cond>
                                  </p:endCondLst>
                                  <p:iterate type="lt">
                                    <p:tmPct val="10000"/>
                                  </p:iterate>
                                  <p:childTnLst>
                                    <p:set>
                                      <p:cBhvr>
                                        <p:cTn id="6" dur="1" fill="hold">
                                          <p:stCondLst>
                                            <p:cond delay="0"/>
                                          </p:stCondLst>
                                        </p:cTn>
                                        <p:tgtEl>
                                          <p:spTgt spid="209922"/>
                                        </p:tgtEl>
                                        <p:attrNameLst>
                                          <p:attrName>style.visibility</p:attrName>
                                        </p:attrNameLst>
                                      </p:cBhvr>
                                      <p:to>
                                        <p:strVal val="visible"/>
                                      </p:to>
                                    </p:set>
                                    <p:anim calcmode="lin" valueType="num">
                                      <p:cBhvr additive="base">
                                        <p:cTn id="7" dur="800" fill="hold">
                                          <p:stCondLst>
                                            <p:cond delay="0"/>
                                          </p:stCondLst>
                                        </p:cTn>
                                        <p:tgtEl>
                                          <p:spTgt spid="209922"/>
                                        </p:tgtEl>
                                        <p:attrNameLst>
                                          <p:attrName>ppt_x</p:attrName>
                                        </p:attrNameLst>
                                      </p:cBhvr>
                                      <p:tavLst>
                                        <p:tav tm="0">
                                          <p:val>
                                            <p:strVal val="0-#ppt_w/2"/>
                                          </p:val>
                                        </p:tav>
                                        <p:tav tm="100000">
                                          <p:val>
                                            <p:strVal val="#ppt_x"/>
                                          </p:val>
                                        </p:tav>
                                      </p:tavLst>
                                    </p:anim>
                                    <p:anim calcmode="lin" valueType="num">
                                      <p:cBhvr additive="base">
                                        <p:cTn id="8" dur="800" fill="hold">
                                          <p:stCondLst>
                                            <p:cond delay="0"/>
                                          </p:stCondLst>
                                        </p:cTn>
                                        <p:tgtEl>
                                          <p:spTgt spid="20992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0" presetClass="entr" presetSubtype="0" fill="hold" grpId="0" nodeType="clickEffect" nodePh="1">
                                  <p:stCondLst>
                                    <p:cond delay="0"/>
                                  </p:stCondLst>
                                  <p:endCondLst>
                                    <p:cond evt="begin" delay="0">
                                      <p:tn val="11"/>
                                    </p:cond>
                                  </p:endCondLst>
                                  <p:iterate type="lt">
                                    <p:tmPct val="10000"/>
                                  </p:iterate>
                                  <p:childTnLst>
                                    <p:set>
                                      <p:cBhvr>
                                        <p:cTn id="12" dur="1" fill="hold">
                                          <p:stCondLst>
                                            <p:cond delay="0"/>
                                          </p:stCondLst>
                                        </p:cTn>
                                        <p:tgtEl>
                                          <p:spTgt spid="209923">
                                            <p:txEl>
                                              <p:pRg st="0" end="0"/>
                                            </p:txEl>
                                          </p:spTgt>
                                        </p:tgtEl>
                                        <p:attrNameLst>
                                          <p:attrName>style.visibility</p:attrName>
                                        </p:attrNameLst>
                                      </p:cBhvr>
                                      <p:to>
                                        <p:strVal val="visible"/>
                                      </p:to>
                                    </p:set>
                                    <p:animEffect transition="in" filter="fade">
                                      <p:cBhvr>
                                        <p:cTn id="13" dur="1000"/>
                                        <p:tgtEl>
                                          <p:spTgt spid="209923">
                                            <p:txEl>
                                              <p:pRg st="0" end="0"/>
                                            </p:txEl>
                                          </p:spTgt>
                                        </p:tgtEl>
                                      </p:cBhvr>
                                    </p:animEffect>
                                    <p:anim calcmode="lin" valueType="num">
                                      <p:cBhvr>
                                        <p:cTn id="14" dur="1000" fill="hold"/>
                                        <p:tgtEl>
                                          <p:spTgt spid="209923">
                                            <p:txEl>
                                              <p:pRg st="0" end="0"/>
                                            </p:txEl>
                                          </p:spTgt>
                                        </p:tgtEl>
                                        <p:attrNameLst>
                                          <p:attrName>ppt_x</p:attrName>
                                        </p:attrNameLst>
                                      </p:cBhvr>
                                      <p:tavLst>
                                        <p:tav tm="0">
                                          <p:val>
                                            <p:strVal val="#ppt_x-.1"/>
                                          </p:val>
                                        </p:tav>
                                        <p:tav tm="100000">
                                          <p:val>
                                            <p:strVal val="#ppt_x"/>
                                          </p:val>
                                        </p:tav>
                                      </p:tavLst>
                                    </p:anim>
                                    <p:anim calcmode="lin" valueType="num">
                                      <p:cBhvr>
                                        <p:cTn id="15" dur="1000" fill="hold"/>
                                        <p:tgtEl>
                                          <p:spTgt spid="2099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P spid="20992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Номер слайда 5"/>
          <p:cNvSpPr>
            <a:spLocks noGrp="1"/>
          </p:cNvSpPr>
          <p:nvPr>
            <p:ph type="sldNum" sz="quarter" idx="12"/>
          </p:nvPr>
        </p:nvSpPr>
        <p:spPr bwMode="auto">
          <a:ln>
            <a:miter lim="800000"/>
            <a:headEnd/>
            <a:tailEnd/>
          </a:ln>
        </p:spPr>
        <p:txBody>
          <a:bodyPr/>
          <a:lstStyle/>
          <a:p>
            <a:pPr>
              <a:defRPr/>
            </a:pPr>
            <a:fld id="{EF35B253-63A5-4779-A84E-A59EF986BD9B}" type="slidenum">
              <a:rPr lang="en-US">
                <a:latin typeface="Times New Roman" pitchFamily="18" charset="0"/>
                <a:cs typeface="Times New Roman" pitchFamily="18" charset="0"/>
              </a:rPr>
              <a:pPr>
                <a:defRPr/>
              </a:pPr>
              <a:t>63</a:t>
            </a:fld>
            <a:endParaRPr lang="en-US">
              <a:latin typeface="Times New Roman" pitchFamily="18" charset="0"/>
              <a:cs typeface="Times New Roman" pitchFamily="18" charset="0"/>
            </a:endParaRPr>
          </a:p>
        </p:txBody>
      </p:sp>
      <p:sp>
        <p:nvSpPr>
          <p:cNvPr id="7" name="Прямоугольник 6"/>
          <p:cNvSpPr/>
          <p:nvPr/>
        </p:nvSpPr>
        <p:spPr>
          <a:xfrm>
            <a:off x="107504" y="620688"/>
            <a:ext cx="8784976" cy="5632311"/>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6000" b="1" spc="50" dirty="0">
                <a:ln w="11430"/>
                <a:solidFill>
                  <a:srgbClr val="0000FF"/>
                </a:solidFill>
                <a:latin typeface="Times New Roman" pitchFamily="18" charset="0"/>
                <a:cs typeface="Times New Roman" pitchFamily="18" charset="0"/>
              </a:rPr>
              <a:t>Ilk </a:t>
            </a:r>
            <a:r>
              <a:rPr lang="en-US" sz="6000" b="1" spc="50" dirty="0" err="1">
                <a:ln w="11430"/>
                <a:solidFill>
                  <a:srgbClr val="0000FF"/>
                </a:solidFill>
                <a:latin typeface="Times New Roman" pitchFamily="18" charset="0"/>
                <a:cs typeface="Times New Roman" pitchFamily="18" charset="0"/>
              </a:rPr>
              <a:t>o’rta</a:t>
            </a:r>
            <a:r>
              <a:rPr lang="en-US" sz="6000" b="1" spc="50" dirty="0">
                <a:ln w="11430"/>
                <a:solidFill>
                  <a:srgbClr val="0000FF"/>
                </a:solidFill>
                <a:latin typeface="Times New Roman" pitchFamily="18" charset="0"/>
                <a:cs typeface="Times New Roman" pitchFamily="18" charset="0"/>
              </a:rPr>
              <a:t> </a:t>
            </a:r>
            <a:r>
              <a:rPr lang="en-US" sz="6000" b="1" spc="50" dirty="0" err="1">
                <a:ln w="11430"/>
                <a:solidFill>
                  <a:srgbClr val="0000FF"/>
                </a:solidFill>
                <a:latin typeface="Times New Roman" pitchFamily="18" charset="0"/>
                <a:cs typeface="Times New Roman" pitchFamily="18" charset="0"/>
              </a:rPr>
              <a:t>asrlarda</a:t>
            </a:r>
            <a:r>
              <a:rPr lang="en-US" sz="6000" b="1" spc="50" dirty="0">
                <a:ln w="11430"/>
                <a:solidFill>
                  <a:srgbClr val="0000FF"/>
                </a:solidFill>
                <a:latin typeface="Times New Roman" pitchFamily="18" charset="0"/>
                <a:cs typeface="Times New Roman" pitchFamily="18" charset="0"/>
              </a:rPr>
              <a:t> </a:t>
            </a:r>
            <a:r>
              <a:rPr lang="en-US" sz="6000" b="1" spc="50" dirty="0" err="1">
                <a:ln w="11430"/>
                <a:solidFill>
                  <a:srgbClr val="0000FF"/>
                </a:solidFill>
                <a:latin typeface="Times New Roman" pitchFamily="18" charset="0"/>
                <a:cs typeface="Times New Roman" pitchFamily="18" charset="0"/>
              </a:rPr>
              <a:t>mahalliy</a:t>
            </a:r>
            <a:r>
              <a:rPr lang="en-US" sz="6000" b="1" spc="50" dirty="0">
                <a:ln w="11430"/>
                <a:solidFill>
                  <a:srgbClr val="0000FF"/>
                </a:solidFill>
                <a:latin typeface="Times New Roman" pitchFamily="18" charset="0"/>
                <a:cs typeface="Times New Roman" pitchFamily="18" charset="0"/>
              </a:rPr>
              <a:t> </a:t>
            </a:r>
            <a:r>
              <a:rPr lang="en-US" sz="6000" b="1" spc="50" dirty="0" err="1">
                <a:ln w="11430"/>
                <a:solidFill>
                  <a:srgbClr val="0000FF"/>
                </a:solidFill>
                <a:latin typeface="Times New Roman" pitchFamily="18" charset="0"/>
                <a:cs typeface="Times New Roman" pitchFamily="18" charset="0"/>
              </a:rPr>
              <a:t>mustaqil</a:t>
            </a:r>
            <a:r>
              <a:rPr lang="en-US" sz="6000" b="1" spc="50" dirty="0">
                <a:ln w="11430"/>
                <a:solidFill>
                  <a:srgbClr val="0000FF"/>
                </a:solidFill>
                <a:latin typeface="Times New Roman" pitchFamily="18" charset="0"/>
                <a:cs typeface="Times New Roman" pitchFamily="18" charset="0"/>
              </a:rPr>
              <a:t> </a:t>
            </a:r>
            <a:r>
              <a:rPr lang="en-US" sz="6000" b="1" spc="50" dirty="0" err="1">
                <a:ln w="11430"/>
                <a:solidFill>
                  <a:srgbClr val="0000FF"/>
                </a:solidFill>
                <a:latin typeface="Times New Roman" pitchFamily="18" charset="0"/>
                <a:cs typeface="Times New Roman" pitchFamily="18" charset="0"/>
              </a:rPr>
              <a:t>hokimliklarning</a:t>
            </a:r>
            <a:r>
              <a:rPr lang="en-US" sz="6000" b="1" spc="50" dirty="0">
                <a:ln w="11430"/>
                <a:solidFill>
                  <a:srgbClr val="0000FF"/>
                </a:solidFill>
                <a:latin typeface="Times New Roman" pitchFamily="18" charset="0"/>
                <a:cs typeface="Times New Roman" pitchFamily="18" charset="0"/>
              </a:rPr>
              <a:t> </a:t>
            </a:r>
            <a:r>
              <a:rPr lang="en-US" sz="6000" b="1" spc="50" dirty="0" err="1">
                <a:ln w="11430"/>
                <a:solidFill>
                  <a:srgbClr val="0000FF"/>
                </a:solidFill>
                <a:latin typeface="Times New Roman" pitchFamily="18" charset="0"/>
                <a:cs typeface="Times New Roman" pitchFamily="18" charset="0"/>
              </a:rPr>
              <a:t>tashkil</a:t>
            </a:r>
            <a:r>
              <a:rPr lang="en-US" sz="6000" b="1" spc="50" dirty="0">
                <a:ln w="11430"/>
                <a:solidFill>
                  <a:srgbClr val="0000FF"/>
                </a:solidFill>
                <a:latin typeface="Times New Roman" pitchFamily="18" charset="0"/>
                <a:cs typeface="Times New Roman" pitchFamily="18" charset="0"/>
              </a:rPr>
              <a:t> </a:t>
            </a:r>
            <a:r>
              <a:rPr lang="en-US" sz="6000" b="1" spc="50" dirty="0" err="1">
                <a:ln w="11430"/>
                <a:solidFill>
                  <a:srgbClr val="0000FF"/>
                </a:solidFill>
                <a:latin typeface="Times New Roman" pitchFamily="18" charset="0"/>
                <a:cs typeface="Times New Roman" pitchFamily="18" charset="0"/>
              </a:rPr>
              <a:t>topishi</a:t>
            </a:r>
            <a:r>
              <a:rPr lang="en-US" sz="6000" b="1" spc="50" dirty="0">
                <a:ln w="11430"/>
                <a:solidFill>
                  <a:srgbClr val="0000FF"/>
                </a:solidFill>
                <a:latin typeface="Times New Roman" pitchFamily="18" charset="0"/>
                <a:cs typeface="Times New Roman" pitchFamily="18" charset="0"/>
              </a:rPr>
              <a:t>. Samarqand </a:t>
            </a:r>
            <a:r>
              <a:rPr lang="en-US" sz="6000" b="1" spc="50" dirty="0" err="1">
                <a:ln w="11430"/>
                <a:solidFill>
                  <a:srgbClr val="0000FF"/>
                </a:solidFill>
                <a:latin typeface="Times New Roman" pitchFamily="18" charset="0"/>
                <a:cs typeface="Times New Roman" pitchFamily="18" charset="0"/>
              </a:rPr>
              <a:t>ixshidlarining</a:t>
            </a:r>
            <a:r>
              <a:rPr lang="en-US" sz="6000" b="1" spc="50" dirty="0">
                <a:ln w="11430"/>
                <a:solidFill>
                  <a:srgbClr val="0000FF"/>
                </a:solidFill>
                <a:latin typeface="Times New Roman" pitchFamily="18" charset="0"/>
                <a:cs typeface="Times New Roman" pitchFamily="18" charset="0"/>
              </a:rPr>
              <a:t> </a:t>
            </a:r>
            <a:r>
              <a:rPr lang="en-US" sz="6000" b="1" spc="50" dirty="0" err="1">
                <a:ln w="11430"/>
                <a:solidFill>
                  <a:srgbClr val="0000FF"/>
                </a:solidFill>
                <a:latin typeface="Times New Roman" pitchFamily="18" charset="0"/>
                <a:cs typeface="Times New Roman" pitchFamily="18" charset="0"/>
              </a:rPr>
              <a:t>siyosiy</a:t>
            </a:r>
            <a:r>
              <a:rPr lang="en-US" sz="6000" b="1" spc="50" dirty="0">
                <a:ln w="11430"/>
                <a:solidFill>
                  <a:srgbClr val="0000FF"/>
                </a:solidFill>
                <a:latin typeface="Times New Roman" pitchFamily="18" charset="0"/>
                <a:cs typeface="Times New Roman" pitchFamily="18" charset="0"/>
              </a:rPr>
              <a:t> </a:t>
            </a:r>
            <a:r>
              <a:rPr lang="en-US" sz="6000" b="1" spc="50" dirty="0" err="1">
                <a:ln w="11430"/>
                <a:solidFill>
                  <a:srgbClr val="0000FF"/>
                </a:solidFill>
                <a:latin typeface="Times New Roman" pitchFamily="18" charset="0"/>
                <a:cs typeface="Times New Roman" pitchFamily="18" charset="0"/>
              </a:rPr>
              <a:t>nufuzi</a:t>
            </a:r>
            <a:endParaRPr lang="en-US" sz="6000" b="1" spc="50" dirty="0">
              <a:ln w="1143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Прямоугольник 1"/>
          <p:cNvSpPr>
            <a:spLocks noChangeArrowheads="1"/>
          </p:cNvSpPr>
          <p:nvPr/>
        </p:nvSpPr>
        <p:spPr bwMode="auto">
          <a:xfrm>
            <a:off x="107950" y="692150"/>
            <a:ext cx="89281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3200"/>
              <a:t>	</a:t>
            </a:r>
            <a:r>
              <a:rPr lang="uz-Latn-UZ" altLang="ru-RU" sz="3200"/>
              <a:t>Mulkdorlik munosabatlari rivoj topib, mamlakat siyosiy jihatdan zaiflashuvi oqibatida V—VI asrlardayoq Movarounnahr bir qancha mayda davlatlarga bo’linib ketadi. Natijada uning hududida ayrim viloyat va vohalarda yirik shaharlarga tayangan 15 dan ortiq mahalliy voha hokimliklari tashkil topgan edi. Bunday davlatlarning eng yiriklaridan Sug’dda ixshidlar, Toxaristonda malikshoxlar, Xorazmda xorazmshoxdar, Choch va Iloqda tudun va dehqonlar, Farg’onada ixshidlar hukmronlik qilardilar.</a:t>
            </a:r>
            <a:endParaRPr lang="ru-RU" altLang="ru-RU" sz="320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Прямоугольник 1"/>
          <p:cNvSpPr>
            <a:spLocks noChangeArrowheads="1"/>
          </p:cNvSpPr>
          <p:nvPr/>
        </p:nvSpPr>
        <p:spPr bwMode="auto">
          <a:xfrm>
            <a:off x="107950" y="620713"/>
            <a:ext cx="8856663"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3200"/>
              <a:t>	</a:t>
            </a:r>
            <a:r>
              <a:rPr lang="uz-Latn-UZ" altLang="ru-RU" sz="3200"/>
              <a:t>V—VII asrlarda bu mahalliy davlatchalar, avvalda eftallar, so’ngra Turk hoqonligiga bo’ysundirilgan bo’lsa-da, ammo eftallar ham, turklar ham ularning ichki hayotiga aralashmaydilar. Markaziy hokimiyatga boj tulab turish bilan o’z mustaqilliklarini ma’lum darajada saqlab qoladilar. Bu davlatlarning hukmdorlari o’z atrofidagi mulkdor zodagon dehqonlar va ularning harbiy chokarlariga tayanardilar. Chunki ular o’zaro bir-birlari bilan dushmanlik kayfiyatida bo’lib,  shu boisdan biri ikkinchisidan chuchigan holatda yashar edilar.</a:t>
            </a:r>
            <a:endParaRPr lang="ru-RU" altLang="ru-RU" sz="320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Прямоугольник 1"/>
          <p:cNvSpPr>
            <a:spLocks noChangeArrowheads="1"/>
          </p:cNvSpPr>
          <p:nvPr/>
        </p:nvSpPr>
        <p:spPr bwMode="auto">
          <a:xfrm>
            <a:off x="112713" y="692150"/>
            <a:ext cx="8858250" cy="584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2200"/>
              <a:t>	Ular orasida eng yirigi Samarqand ixshidligi bo’lib, u Sug’diyonaning mahalliy davlatlari konfederatsiyasi tarkibida katta nufuzga ega edi. Bu ittifoqda asosan Zarafshon va Qashqadaryo vodiylarida joylashgan Samarqand, Maymurg’, Ishtixon, Kushoniya, Vardona, Buxoro, Kesh va Naxshab mulklari birlashgan edi. Bu mulklarning xar biri o’z xokimiga va xarbiy chokarlariga ega bo’lgan. Ularning ko’pchiligi Samarqand ixshidiga siyosiy jihatdan tobe bo’lsa-da, ammo Buxoro, Kesh va Naxshablar deyarli mustaqil edi, hatto ular o’z tanga pullarini zarb qilardilar. Samarqand ixshidi saroyida ajdodlar ruhiga atab qurbonlik qilish uchun maxsus ibodatxona bino qilingan edi. Unda o’tkaziladigan har yilgi diniy marosimlarda viloyat hukmdorlarining barchasi qatnashardi. Yozma va arxeologik manbalardan ma’lum bo’lishicha, Sug’d hukmdorlari O’rta Osiyo va chet el davlatlari bilan elchilik aloqalarini olib borardilar. Masalan, Afrosiyobda ochilgan devoriy rasmlarda Sug’d hokimi Varxumanning Chagoniyon, Choch va Xitoydan kelgan elchilarni qabul qilish marosimi tasvirlanadi.</a:t>
            </a:r>
            <a:endParaRPr lang="ru-RU" altLang="ru-RU" sz="22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Прямоугольник 1"/>
          <p:cNvSpPr>
            <a:spLocks noChangeArrowheads="1"/>
          </p:cNvSpPr>
          <p:nvPr/>
        </p:nvSpPr>
        <p:spPr bwMode="auto">
          <a:xfrm>
            <a:off x="98425" y="601663"/>
            <a:ext cx="8856663"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a:t> 	Sug’dda aholi juda gavjum yashardi. Sug’diylar hunarmandchilik, savdo-sotiq, dehqonchilik va bog’dorchilik, ayniqsa, uzumchilikda nihoyatda omilkor edilar. Darg’om, Nahrifay (Narpay), Xarkon kabi yirik anxorlardan sug’orilgan Sug’d yerlari juda xosildor edi. Sug’orma dehqonchilik rivoj topgan bu diyorda g’alladan tashqari paxta va sholi ekilardi. Uning paxtasidan to’qilgan surp va bo’z matolaridan faqat Sug’diylargina emas, balki butun dasht aholisi kiyinardi. Sug’dning sharbatli uzumlaridan musallas tayyorlanardi. Samarqandning zarg’aldoq shaftolisi Xitoy poytaxtida «Samarqandning oltin shaftolisi» nomi bilan dong’i ketgan edi. Chorvachilikda mayda va yirik shoxli hayvonlar bilan bir qatorda ot, xachir, eshak va tuyalar boqilardi. Ayniqsa, Sug’dning hisori qo’ylari va tulporlari juda mashhur bo’lgan. Buxoro, Kesh va Maymurg’ yaylovlaridan uyur-uyur yilqilar muttasil Xitoyga haydab borilardi.</a:t>
            </a:r>
            <a:endParaRPr lang="ru-RU" altLang="ru-RU"/>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Прямоугольник 1"/>
          <p:cNvSpPr>
            <a:spLocks noChangeArrowheads="1"/>
          </p:cNvSpPr>
          <p:nvPr/>
        </p:nvSpPr>
        <p:spPr bwMode="auto">
          <a:xfrm>
            <a:off x="107950" y="463550"/>
            <a:ext cx="8856663" cy="63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a:t>	Sug’d shaharlari bu davrda hunarmandchilikning markaziga aylanadi. Ularda tuqimachilik, kulolchilik, konchilik, chilangarlik, temirchilik va zargarlik rivoj topadi. Temirdan xo’jalik asboblari va uy-ro’zgor buyumlaridan tashqari, qurol-yaroqlar: shamshir, xanjar, tabar, gurzi, sovut, qalqon va dubulg’alar yasalardi. Hatto 718 yilda sug’diylar hadya tariqasida yuborgan dubulgasidan nusxa olib, Xitoy qurolsozlari o’z qo’shinlarini dubulg’alar bilan ta’minlaganlar. Sug’d tog’laridan oltin, jez, navshadil va yalama tuzlar kovlab olinardi. Shaharlarda hunarmandchilik taraqqiyoti o’z navbatida ichki va tashqi savdo aloqalarining kengayishiga imkon beradi. Sug’ddan Sharqiy Osiyo va Xitoyga qimmatbaho toshlar va ulardan yasalgan zebi-ziynatlardan tortib, turli-tuman matolar va dorivorlargacha olib chiqilardi. O’sha zamonda Sug’dda bola besh yoshga to’lgach, unga o’qish-yozish va hisob o’rgatilar, balogatga yetgach, savdo karvonlariga qo’shib tijorat safarlariga yuborardilar.</a:t>
            </a:r>
            <a:endParaRPr lang="ru-RU" altLang="ru-RU"/>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Прямоугольник 1"/>
          <p:cNvSpPr>
            <a:spLocks noChangeArrowheads="1"/>
          </p:cNvSpPr>
          <p:nvPr/>
        </p:nvSpPr>
        <p:spPr bwMode="auto">
          <a:xfrm>
            <a:off x="107950" y="260350"/>
            <a:ext cx="8856663" cy="637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a:solidFill>
                  <a:srgbClr val="000000"/>
                </a:solidFill>
                <a:latin typeface="Times New Roman" pitchFamily="18" charset="0"/>
                <a:cs typeface="Times New Roman" pitchFamily="18" charset="0"/>
              </a:rPr>
              <a:t>	Ilk O’rta asr mahalliy davlatlaridan yana bir yirigi Toxariston edi. U Surxondaryo viloyati, Janubiy Tojikiston va Shimoliy Afgoniston hududlarida joylashgan edi. Bu mustaqil davlat Xuttalon, Chag’oniyon, Termiz, Badaxshon, Qo’bodiyon, Vaxsh, Shuman, Shug’non, Vaxon va boshqalar kabi 27 tog’lik va tog’ oldi viloyatlarini birlashtiradi. Ularning har birining o’z hokimi, chokarlari bo’lardi. Mahalliy hukmdorlarning eng kuchli va nufuzlisi Xuttalon, Shuman, Qo’bodiyon, Shug’non va Vaxon viloyatlarining hokimlari bo’lib, ular xarbiy kuchlar zarur bo’lgan paytlarda 50 ming nafargacha chokar to’play olardilar. Toxariston avval eftallar, so’ngra Turk hoqonligi tomonidan bo’ysundiriladi. Manbalarda ta’rif etilishicha, VII—VIII asrlarda Toxariston axolisining yarmi turklar bo’lgan. Uning bir qismi Xitoy manbalarida yuechji deb atalgan toxarlar, ikkinchisi turkiy qabilalar va uchinchisi esa maxalliy baxtarlar edi. Podshoh, zodagonlar va fuqarolari budda diniga sig’inganlar, qator ibodatxonalari va kohinlari bo’lgan. 25 harfli yozuvi kundalangiga chapdan o’ngga qarab bitilgan.</a:t>
            </a:r>
            <a:r>
              <a:rPr lang="en-US" altLang="ru-RU">
                <a:solidFill>
                  <a:srgbClr val="000000"/>
                </a:solidFill>
                <a:latin typeface="Times New Roman" pitchFamily="18" charset="0"/>
              </a:rPr>
              <a:t>.</a:t>
            </a:r>
            <a:endParaRPr lang="ru-RU" altLang="ru-RU"/>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16387" name="Прямоугольник 1"/>
          <p:cNvSpPr>
            <a:spLocks noChangeArrowheads="1"/>
          </p:cNvSpPr>
          <p:nvPr/>
        </p:nvSpPr>
        <p:spPr bwMode="auto">
          <a:xfrm>
            <a:off x="0" y="333375"/>
            <a:ext cx="8929688" cy="5694363"/>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2800" b="1">
                <a:solidFill>
                  <a:schemeClr val="tx1"/>
                </a:solidFill>
                <a:latin typeface="Times New Roman" pitchFamily="18" charset="0"/>
                <a:cs typeface="Times New Roman" pitchFamily="18" charset="0"/>
              </a:rPr>
              <a:t>	</a:t>
            </a:r>
            <a:r>
              <a:rPr lang="en-US" altLang="ru-RU" sz="2800" b="1">
                <a:solidFill>
                  <a:srgbClr val="0000FF"/>
                </a:solidFill>
                <a:latin typeface="Times New Roman" pitchFamily="18" charset="0"/>
                <a:cs typeface="Times New Roman" pitchFamily="18" charset="0"/>
              </a:rPr>
              <a:t>Mug‘anxon</a:t>
            </a:r>
            <a:r>
              <a:rPr lang="en-US" altLang="ru-RU" sz="2800" b="1">
                <a:solidFill>
                  <a:schemeClr val="tx1"/>
                </a:solidFill>
                <a:latin typeface="Times New Roman" pitchFamily="18" charset="0"/>
                <a:cs typeface="Times New Roman" pitchFamily="18" charset="0"/>
              </a:rPr>
              <a:t> </a:t>
            </a:r>
            <a:r>
              <a:rPr lang="en-US" altLang="ru-RU" sz="2800" b="1" u="sng">
                <a:solidFill>
                  <a:srgbClr val="0000FF"/>
                </a:solidFill>
                <a:latin typeface="Times New Roman" pitchFamily="18" charset="0"/>
                <a:cs typeface="Times New Roman" pitchFamily="18" charset="0"/>
              </a:rPr>
              <a:t>yigirma yil </a:t>
            </a:r>
            <a:r>
              <a:rPr lang="en-US" altLang="ru-RU" sz="2800" b="1">
                <a:solidFill>
                  <a:schemeClr val="tx1"/>
                </a:solidFill>
                <a:latin typeface="Times New Roman" pitchFamily="18" charset="0"/>
                <a:cs typeface="Times New Roman" pitchFamily="18" charset="0"/>
              </a:rPr>
              <a:t>(</a:t>
            </a:r>
            <a:r>
              <a:rPr lang="en-US" altLang="ru-RU" sz="2800" b="1">
                <a:solidFill>
                  <a:srgbClr val="0000FF"/>
                </a:solidFill>
                <a:latin typeface="Times New Roman" pitchFamily="18" charset="0"/>
                <a:cs typeface="Times New Roman" pitchFamily="18" charset="0"/>
              </a:rPr>
              <a:t>553–572</a:t>
            </a:r>
            <a:r>
              <a:rPr lang="en-US" altLang="ru-RU" sz="2800" b="1">
                <a:solidFill>
                  <a:schemeClr val="tx1"/>
                </a:solidFill>
                <a:latin typeface="Times New Roman" pitchFamily="18" charset="0"/>
                <a:cs typeface="Times New Roman" pitchFamily="18" charset="0"/>
              </a:rPr>
              <a:t>) xonlik qiladi. Bu davrda Turk  xoqonligi  har  tomonlama  yuksalib,  butun  </a:t>
            </a:r>
            <a:r>
              <a:rPr lang="en-US" altLang="ru-RU" sz="2800" b="1">
                <a:solidFill>
                  <a:srgbClr val="0000FF"/>
                </a:solidFill>
                <a:latin typeface="Times New Roman" pitchFamily="18" charset="0"/>
                <a:cs typeface="Times New Roman" pitchFamily="18" charset="0"/>
              </a:rPr>
              <a:t>O‘rta  Osiyoda </a:t>
            </a:r>
            <a:r>
              <a:rPr lang="en-US" altLang="ru-RU" sz="2800" b="1" u="sng">
                <a:solidFill>
                  <a:schemeClr val="tx1"/>
                </a:solidFill>
                <a:latin typeface="Times New Roman" pitchFamily="18" charset="0"/>
                <a:cs typeface="Times New Roman" pitchFamily="18" charset="0"/>
              </a:rPr>
              <a:t>siyosiy  hukmronlikni  </a:t>
            </a:r>
            <a:r>
              <a:rPr lang="en-US" altLang="ru-RU" sz="2800" b="1">
                <a:solidFill>
                  <a:schemeClr val="tx1"/>
                </a:solidFill>
                <a:latin typeface="Times New Roman" pitchFamily="18" charset="0"/>
                <a:cs typeface="Times New Roman" pitchFamily="18" charset="0"/>
              </a:rPr>
              <a:t>o‘rnatdi.  Mug‘anxongacha  ham  </a:t>
            </a:r>
            <a:r>
              <a:rPr lang="en-US" altLang="ru-RU" sz="2800" b="1">
                <a:solidFill>
                  <a:srgbClr val="0000FF"/>
                </a:solidFill>
                <a:latin typeface="Times New Roman" pitchFamily="18" charset="0"/>
                <a:cs typeface="Times New Roman" pitchFamily="18" charset="0"/>
              </a:rPr>
              <a:t>amakisi Istami  </a:t>
            </a:r>
            <a:r>
              <a:rPr lang="en-US" altLang="ru-RU" sz="2800" b="1">
                <a:solidFill>
                  <a:schemeClr val="tx1"/>
                </a:solidFill>
                <a:latin typeface="Times New Roman" pitchFamily="18" charset="0"/>
                <a:cs typeface="Times New Roman" pitchFamily="18" charset="0"/>
              </a:rPr>
              <a:t>(Buminning  ukasi)  xoqonlikning  </a:t>
            </a:r>
            <a:r>
              <a:rPr lang="en-US" altLang="ru-RU" sz="2800" b="1">
                <a:solidFill>
                  <a:srgbClr val="0000FF"/>
                </a:solidFill>
                <a:latin typeface="Times New Roman" pitchFamily="18" charset="0"/>
                <a:cs typeface="Times New Roman" pitchFamily="18" charset="0"/>
              </a:rPr>
              <a:t>g‘arbiy  qismini</a:t>
            </a:r>
            <a:r>
              <a:rPr lang="en-US" altLang="ru-RU" sz="2800" b="1">
                <a:solidFill>
                  <a:schemeClr val="tx1"/>
                </a:solidFill>
                <a:latin typeface="Times New Roman" pitchFamily="18" charset="0"/>
                <a:cs typeface="Times New Roman" pitchFamily="18" charset="0"/>
              </a:rPr>
              <a:t>,  boshqarar edi.  Istami  akasi  vafotidan  k</a:t>
            </a:r>
            <a:r>
              <a:rPr lang="ru-RU" altLang="ru-RU" sz="2800" b="1">
                <a:solidFill>
                  <a:schemeClr val="tx1"/>
                </a:solidFill>
                <a:latin typeface="Times New Roman" pitchFamily="18" charset="0"/>
                <a:cs typeface="Times New Roman" pitchFamily="18" charset="0"/>
              </a:rPr>
              <a:t>е</a:t>
            </a:r>
            <a:r>
              <a:rPr lang="en-US" altLang="ru-RU" sz="2800" b="1">
                <a:solidFill>
                  <a:schemeClr val="tx1"/>
                </a:solidFill>
                <a:latin typeface="Times New Roman" pitchFamily="18" charset="0"/>
                <a:cs typeface="Times New Roman" pitchFamily="18" charset="0"/>
              </a:rPr>
              <a:t>yin  (</a:t>
            </a:r>
            <a:r>
              <a:rPr lang="en-US" altLang="ru-RU" sz="2800" b="1">
                <a:solidFill>
                  <a:srgbClr val="0000FF"/>
                </a:solidFill>
                <a:latin typeface="Times New Roman" pitchFamily="18" charset="0"/>
                <a:cs typeface="Times New Roman" pitchFamily="18" charset="0"/>
              </a:rPr>
              <a:t>555-yilda</a:t>
            </a:r>
            <a:r>
              <a:rPr lang="en-US" altLang="ru-RU" sz="2800" b="1">
                <a:solidFill>
                  <a:schemeClr val="tx1"/>
                </a:solidFill>
                <a:latin typeface="Times New Roman" pitchFamily="18" charset="0"/>
                <a:cs typeface="Times New Roman" pitchFamily="18" charset="0"/>
              </a:rPr>
              <a:t>)  </a:t>
            </a:r>
            <a:r>
              <a:rPr lang="en-US" altLang="ru-RU" sz="2800" b="1">
                <a:solidFill>
                  <a:srgbClr val="0000FF"/>
                </a:solidFill>
                <a:latin typeface="Times New Roman" pitchFamily="18" charset="0"/>
                <a:cs typeface="Times New Roman" pitchFamily="18" charset="0"/>
              </a:rPr>
              <a:t>Toshk</a:t>
            </a:r>
            <a:r>
              <a:rPr lang="ru-RU" altLang="ru-RU" sz="2800" b="1">
                <a:solidFill>
                  <a:srgbClr val="0000FF"/>
                </a:solidFill>
                <a:latin typeface="Times New Roman" pitchFamily="18" charset="0"/>
                <a:cs typeface="Times New Roman" pitchFamily="18" charset="0"/>
              </a:rPr>
              <a:t>е</a:t>
            </a:r>
            <a:r>
              <a:rPr lang="en-US" altLang="ru-RU" sz="2800" b="1">
                <a:solidFill>
                  <a:srgbClr val="0000FF"/>
                </a:solidFill>
                <a:latin typeface="Times New Roman" pitchFamily="18" charset="0"/>
                <a:cs typeface="Times New Roman" pitchFamily="18" charset="0"/>
              </a:rPr>
              <a:t>nt  va  uning atroflarida, Qozog‘iston, Yettisuv va Xorazm hududlarida</a:t>
            </a:r>
            <a:r>
              <a:rPr lang="en-US" altLang="ru-RU" sz="2800" b="1">
                <a:solidFill>
                  <a:schemeClr val="tx1"/>
                </a:solidFill>
                <a:latin typeface="Times New Roman" pitchFamily="18" charset="0"/>
                <a:cs typeface="Times New Roman" pitchFamily="18" charset="0"/>
              </a:rPr>
              <a:t> mustahkam o‘rnashib oldi. Endi </a:t>
            </a:r>
            <a:r>
              <a:rPr lang="en-US" altLang="ru-RU" sz="2800" b="1" u="sng">
                <a:solidFill>
                  <a:schemeClr val="tx1"/>
                </a:solidFill>
                <a:latin typeface="Times New Roman" pitchFamily="18" charset="0"/>
                <a:cs typeface="Times New Roman" pitchFamily="18" charset="0"/>
              </a:rPr>
              <a:t>Turk xoqonligining ch</a:t>
            </a:r>
            <a:r>
              <a:rPr lang="ru-RU" altLang="ru-RU" sz="2800" b="1" u="sng">
                <a:solidFill>
                  <a:schemeClr val="tx1"/>
                </a:solidFill>
                <a:latin typeface="Times New Roman" pitchFamily="18" charset="0"/>
                <a:cs typeface="Times New Roman" pitchFamily="18" charset="0"/>
              </a:rPr>
              <a:t>е</a:t>
            </a:r>
            <a:r>
              <a:rPr lang="en-US" altLang="ru-RU" sz="2800" b="1" u="sng">
                <a:solidFill>
                  <a:schemeClr val="tx1"/>
                </a:solidFill>
                <a:latin typeface="Times New Roman" pitchFamily="18" charset="0"/>
                <a:cs typeface="Times New Roman" pitchFamily="18" charset="0"/>
              </a:rPr>
              <a:t>garalari </a:t>
            </a:r>
            <a:r>
              <a:rPr lang="en-US" altLang="ru-RU" sz="2800" b="1">
                <a:solidFill>
                  <a:srgbClr val="0000FF"/>
                </a:solidFill>
                <a:latin typeface="Times New Roman" pitchFamily="18" charset="0"/>
                <a:cs typeface="Times New Roman" pitchFamily="18" charset="0"/>
              </a:rPr>
              <a:t>Amudaryogacha </a:t>
            </a:r>
            <a:r>
              <a:rPr lang="en-US" altLang="ru-RU" sz="2800" b="1">
                <a:solidFill>
                  <a:schemeClr val="tx1"/>
                </a:solidFill>
                <a:latin typeface="Times New Roman" pitchFamily="18" charset="0"/>
                <a:cs typeface="Times New Roman" pitchFamily="18" charset="0"/>
              </a:rPr>
              <a:t>y</a:t>
            </a:r>
            <a:r>
              <a:rPr lang="ru-RU" altLang="ru-RU" sz="2800" b="1">
                <a:solidFill>
                  <a:schemeClr val="tx1"/>
                </a:solidFill>
                <a:latin typeface="Times New Roman" pitchFamily="18" charset="0"/>
                <a:cs typeface="Times New Roman" pitchFamily="18" charset="0"/>
              </a:rPr>
              <a:t>е</a:t>
            </a:r>
            <a:r>
              <a:rPr lang="en-US" altLang="ru-RU" sz="2800" b="1">
                <a:solidFill>
                  <a:schemeClr val="tx1"/>
                </a:solidFill>
                <a:latin typeface="Times New Roman" pitchFamily="18" charset="0"/>
                <a:cs typeface="Times New Roman" pitchFamily="18" charset="0"/>
              </a:rPr>
              <a:t>tib  boradi.  Xususan,  </a:t>
            </a:r>
            <a:r>
              <a:rPr lang="en-US" altLang="ru-RU" sz="2800" b="1">
                <a:solidFill>
                  <a:srgbClr val="0000FF"/>
                </a:solidFill>
                <a:latin typeface="Times New Roman" pitchFamily="18" charset="0"/>
                <a:cs typeface="Times New Roman" pitchFamily="18" charset="0"/>
              </a:rPr>
              <a:t>563–567-yillarda</a:t>
            </a:r>
            <a:r>
              <a:rPr lang="en-US" altLang="ru-RU" sz="2800" b="1">
                <a:solidFill>
                  <a:schemeClr val="tx1"/>
                </a:solidFill>
                <a:latin typeface="Times New Roman" pitchFamily="18" charset="0"/>
                <a:cs typeface="Times New Roman" pitchFamily="18" charset="0"/>
              </a:rPr>
              <a:t>  Turk  xoqonligi  </a:t>
            </a:r>
            <a:r>
              <a:rPr lang="en-US" altLang="ru-RU" sz="2800" b="1">
                <a:solidFill>
                  <a:srgbClr val="0000FF"/>
                </a:solidFill>
                <a:latin typeface="Times New Roman" pitchFamily="18" charset="0"/>
                <a:cs typeface="Times New Roman" pitchFamily="18" charset="0"/>
              </a:rPr>
              <a:t>eftaliylarni </a:t>
            </a:r>
            <a:r>
              <a:rPr lang="en-US" altLang="ru-RU" sz="2800" b="1">
                <a:solidFill>
                  <a:schemeClr val="tx1"/>
                </a:solidFill>
                <a:latin typeface="Times New Roman" pitchFamily="18" charset="0"/>
                <a:cs typeface="Times New Roman" pitchFamily="18" charset="0"/>
              </a:rPr>
              <a:t>tor-mor k</a:t>
            </a:r>
            <a:r>
              <a:rPr lang="ru-RU" altLang="ru-RU" sz="2800" b="1">
                <a:solidFill>
                  <a:schemeClr val="tx1"/>
                </a:solidFill>
                <a:latin typeface="Times New Roman" pitchFamily="18" charset="0"/>
                <a:cs typeface="Times New Roman" pitchFamily="18" charset="0"/>
              </a:rPr>
              <a:t>е</a:t>
            </a:r>
            <a:r>
              <a:rPr lang="en-US" altLang="ru-RU" sz="2800" b="1">
                <a:solidFill>
                  <a:schemeClr val="tx1"/>
                </a:solidFill>
                <a:latin typeface="Times New Roman" pitchFamily="18" charset="0"/>
                <a:cs typeface="Times New Roman" pitchFamily="18" charset="0"/>
              </a:rPr>
              <a:t>ltirgach, uning ch</a:t>
            </a:r>
            <a:r>
              <a:rPr lang="ru-RU" altLang="ru-RU" sz="2800" b="1">
                <a:solidFill>
                  <a:schemeClr val="tx1"/>
                </a:solidFill>
                <a:latin typeface="Times New Roman" pitchFamily="18" charset="0"/>
                <a:cs typeface="Times New Roman" pitchFamily="18" charset="0"/>
              </a:rPr>
              <a:t>е</a:t>
            </a:r>
            <a:r>
              <a:rPr lang="en-US" altLang="ru-RU" sz="2800" b="1">
                <a:solidFill>
                  <a:schemeClr val="tx1"/>
                </a:solidFill>
                <a:latin typeface="Times New Roman" pitchFamily="18" charset="0"/>
                <a:cs typeface="Times New Roman" pitchFamily="18" charset="0"/>
              </a:rPr>
              <a:t>garalari </a:t>
            </a:r>
            <a:r>
              <a:rPr lang="en-US" altLang="ru-RU" sz="2800" b="1">
                <a:solidFill>
                  <a:srgbClr val="0000FF"/>
                </a:solidFill>
                <a:latin typeface="Times New Roman" pitchFamily="18" charset="0"/>
                <a:cs typeface="Times New Roman" pitchFamily="18" charset="0"/>
              </a:rPr>
              <a:t>Eron</a:t>
            </a:r>
            <a:r>
              <a:rPr lang="en-US" altLang="ru-RU" sz="2800" b="1">
                <a:solidFill>
                  <a:schemeClr val="tx1"/>
                </a:solidFill>
                <a:latin typeface="Times New Roman" pitchFamily="18" charset="0"/>
                <a:cs typeface="Times New Roman" pitchFamily="18" charset="0"/>
              </a:rPr>
              <a:t> bilan b</a:t>
            </a:r>
            <a:r>
              <a:rPr lang="ru-RU" altLang="ru-RU" sz="2800" b="1">
                <a:solidFill>
                  <a:schemeClr val="tx1"/>
                </a:solidFill>
                <a:latin typeface="Times New Roman" pitchFamily="18" charset="0"/>
                <a:cs typeface="Times New Roman" pitchFamily="18" charset="0"/>
              </a:rPr>
              <a:t>е</a:t>
            </a:r>
            <a:r>
              <a:rPr lang="en-US" altLang="ru-RU" sz="2800" b="1">
                <a:solidFill>
                  <a:schemeClr val="tx1"/>
                </a:solidFill>
                <a:latin typeface="Times New Roman" pitchFamily="18" charset="0"/>
                <a:cs typeface="Times New Roman" pitchFamily="18" charset="0"/>
              </a:rPr>
              <a:t>vosita yaqinlashib qoladi.  Bu  hol  </a:t>
            </a:r>
            <a:r>
              <a:rPr lang="en-US" altLang="ru-RU" sz="2800" b="1">
                <a:solidFill>
                  <a:srgbClr val="0000FF"/>
                </a:solidFill>
                <a:latin typeface="Times New Roman" pitchFamily="18" charset="0"/>
                <a:cs typeface="Times New Roman" pitchFamily="18" charset="0"/>
              </a:rPr>
              <a:t>Eron</a:t>
            </a:r>
            <a:r>
              <a:rPr lang="en-US" altLang="ru-RU" sz="2800" b="1">
                <a:solidFill>
                  <a:schemeClr val="tx1"/>
                </a:solidFill>
                <a:latin typeface="Times New Roman" pitchFamily="18" charset="0"/>
                <a:cs typeface="Times New Roman" pitchFamily="18" charset="0"/>
              </a:rPr>
              <a:t>  va  </a:t>
            </a:r>
            <a:r>
              <a:rPr lang="en-US" altLang="ru-RU" sz="2800" b="1">
                <a:solidFill>
                  <a:srgbClr val="0000FF"/>
                </a:solidFill>
                <a:latin typeface="Times New Roman" pitchFamily="18" charset="0"/>
                <a:cs typeface="Times New Roman" pitchFamily="18" charset="0"/>
              </a:rPr>
              <a:t>Turk  xoqonligi  </a:t>
            </a:r>
            <a:r>
              <a:rPr lang="en-US" altLang="ru-RU" sz="2800" b="1" u="sng">
                <a:solidFill>
                  <a:schemeClr val="tx1"/>
                </a:solidFill>
                <a:latin typeface="Times New Roman" pitchFamily="18" charset="0"/>
                <a:cs typeface="Times New Roman" pitchFamily="18" charset="0"/>
              </a:rPr>
              <a:t>manfaatlarining o‘zaro to‘qnashuviga </a:t>
            </a:r>
            <a:r>
              <a:rPr lang="en-US" altLang="ru-RU" sz="2800" b="1">
                <a:solidFill>
                  <a:schemeClr val="tx1"/>
                </a:solidFill>
                <a:latin typeface="Times New Roman" pitchFamily="18" charset="0"/>
                <a:cs typeface="Times New Roman" pitchFamily="18" charset="0"/>
              </a:rPr>
              <a:t>olib k</a:t>
            </a:r>
            <a:r>
              <a:rPr lang="ru-RU" altLang="ru-RU" sz="2800" b="1">
                <a:solidFill>
                  <a:schemeClr val="tx1"/>
                </a:solidFill>
                <a:latin typeface="Times New Roman" pitchFamily="18" charset="0"/>
                <a:cs typeface="Times New Roman" pitchFamily="18" charset="0"/>
              </a:rPr>
              <a:t>е</a:t>
            </a:r>
            <a:r>
              <a:rPr lang="en-US" altLang="ru-RU" sz="2800" b="1">
                <a:solidFill>
                  <a:schemeClr val="tx1"/>
                </a:solidFill>
                <a:latin typeface="Times New Roman" pitchFamily="18" charset="0"/>
                <a:cs typeface="Times New Roman" pitchFamily="18" charset="0"/>
              </a:rPr>
              <a:t>ladi.</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Прямоугольник 1"/>
          <p:cNvSpPr>
            <a:spLocks noChangeArrowheads="1"/>
          </p:cNvSpPr>
          <p:nvPr/>
        </p:nvSpPr>
        <p:spPr bwMode="auto">
          <a:xfrm>
            <a:off x="107950" y="601663"/>
            <a:ext cx="8856663"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2800">
                <a:solidFill>
                  <a:srgbClr val="000000"/>
                </a:solidFill>
                <a:latin typeface="Times New Roman" pitchFamily="18" charset="0"/>
                <a:cs typeface="Times New Roman" pitchFamily="18" charset="0"/>
              </a:rPr>
              <a:t>	Toxariston aholisining asosiy qismi o’troq dehqonchilik bilan shug’ullanardi. Asosan g’alla va dukkakli ekinlar, qisman sholi va paxta ekilardi. Tog’ oldi va tekslik joylarda esa bahorikorlik va uzumchilik rivoj topgan edi. Arxeologik to- pilmalar orasida pista, bodom, yongoq hamda o’rik, shaftoli, uzum va olcha danaklari, shuningdek, qovun va tarvuz urug’lari qayd etilgan. Shunga qaraganda, Toxaristonda bog’dorchilik va polizchilik keng rivojlangan. Chorvachilikda mayda va yirik shoxli hayvonlardan tashdari ot, xachir, tuya va eshaklar boqilgan. Ilk o’rta asrlarda Toxaristonda bo’lgan sayyohlar uning ikki urkachli tuya va pastak otlarining uzoq, masofalarga qatnashda nihoyatda chidamli ekanini maqtab yozganlar.</a:t>
            </a:r>
            <a:endParaRPr lang="ru-RU" altLang="ru-RU" sz="280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Прямоугольник 1"/>
          <p:cNvSpPr>
            <a:spLocks noChangeArrowheads="1"/>
          </p:cNvSpPr>
          <p:nvPr/>
        </p:nvSpPr>
        <p:spPr bwMode="auto">
          <a:xfrm>
            <a:off x="107950" y="601663"/>
            <a:ext cx="8856663"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2800">
                <a:solidFill>
                  <a:srgbClr val="000000"/>
                </a:solidFill>
                <a:latin typeface="Times New Roman" pitchFamily="18" charset="0"/>
                <a:cs typeface="Times New Roman" pitchFamily="18" charset="0"/>
              </a:rPr>
              <a:t> 	Toxaristonda qadimdan konchilik taraqqiy topgan edi. U noyob tabiiy boyliklarga serob edi. Birgina Badaxshonning o’zidan la’l, lojuvard, aqiq kabi qimmatbaho toshlar va oltindan tortib temir, mis va qalaygacha kovlab olinardi. Serjilo toshlar va ma’danlar zargarlik, chilangarlik va temirchilikda ishlatilardi. Bu o’lkada ayniqsa qurolsozlik yuksalgan edi. Chokarlari kamon, gurzi, chuqmor, xanjar va shamshir bilan qurollangan edi. Ularning qulida ajoyib tuqima Balx qalqonlari bo’lardi. Toxaristonda shishasozlik ham ancha rivoj topgan. Rangdor shishalardan surmadonlar, medalon va munchoqlardan tashqari xilma-xil shisha buyumlar yasalgan. VIII asr boshlarida Toxaristondan Xitoyga olib chiqilgan qizil va zumrad rangli shishalar xitoyliklarni lol qoldirgan.</a:t>
            </a:r>
            <a:endParaRPr lang="ru-RU" altLang="ru-RU" sz="280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Прямоугольник 1"/>
          <p:cNvSpPr>
            <a:spLocks noChangeArrowheads="1"/>
          </p:cNvSpPr>
          <p:nvPr/>
        </p:nvSpPr>
        <p:spPr bwMode="auto">
          <a:xfrm>
            <a:off x="107950" y="601663"/>
            <a:ext cx="8856663"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2800">
                <a:solidFill>
                  <a:srgbClr val="000000"/>
                </a:solidFill>
                <a:latin typeface="Times New Roman" pitchFamily="18" charset="0"/>
                <a:cs typeface="Times New Roman" pitchFamily="18" charset="0"/>
              </a:rPr>
              <a:t>	Toxaristonda ayniqsa tuqimachilik yuksak darajada edi. Ip, jun va ipaklardan rangli, guldor va yul-yul matolar tuqilardi. Qimmatbado ipak va jun matolardan asosan zodagon dehqonlaru hukmdorlar kiyinishardi.</a:t>
            </a:r>
          </a:p>
          <a:p>
            <a:pPr algn="just" eaLnBrk="1" hangingPunct="1"/>
            <a:r>
              <a:rPr lang="en-US" altLang="ru-RU" sz="2800">
                <a:solidFill>
                  <a:srgbClr val="000000"/>
                </a:solidFill>
                <a:latin typeface="Times New Roman" pitchFamily="18" charset="0"/>
                <a:cs typeface="Times New Roman" pitchFamily="18" charset="0"/>
              </a:rPr>
              <a:t>Toxaristonda juda ko’p mamlakatlarga elchilar yuborilib, ular bilan savdo aloqalari olib borilgan. Chetga ko’plab qimmatbaho toshlar chiqarilgan. Mashhur Badaxshon la’lisi esa jahon bozorlarida nihoyatda yuqori baholanardi. Xuttalondan uyur-uyur zotdor yilqilar olib chiqilardi. Toxariston dori-darmonlari esa Xitoyda juda qadrlanar edi. Toxariston davlatlari viloyatlarida Sug’d tangalariga taqlidan suqilgan o’z pullari ichki savdo muomalasida yurgan. Toxaristonning poytaxti qadimdan Balx shahri bo’lgan.</a:t>
            </a:r>
          </a:p>
          <a:p>
            <a:pPr algn="just" eaLnBrk="1" hangingPunct="1"/>
            <a:endParaRPr lang="ru-RU" altLang="ru-RU" sz="280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Прямоугольник 1"/>
          <p:cNvSpPr>
            <a:spLocks noChangeArrowheads="1"/>
          </p:cNvSpPr>
          <p:nvPr/>
        </p:nvSpPr>
        <p:spPr bwMode="auto">
          <a:xfrm>
            <a:off x="107950" y="601663"/>
            <a:ext cx="8856663" cy="627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lnSpc>
                <a:spcPct val="115000"/>
              </a:lnSpc>
            </a:pPr>
            <a:r>
              <a:rPr lang="en-US" altLang="ru-RU" sz="3200">
                <a:solidFill>
                  <a:srgbClr val="000000"/>
                </a:solidFill>
                <a:latin typeface="Times New Roman" pitchFamily="18" charset="0"/>
                <a:cs typeface="Times New Roman" pitchFamily="18" charset="0"/>
              </a:rPr>
              <a:t>	</a:t>
            </a:r>
            <a:r>
              <a:rPr lang="en-US" altLang="ru-RU" sz="3200">
                <a:latin typeface="Times New Roman" pitchFamily="18" charset="0"/>
                <a:ea typeface="Calibri" pitchFamily="34" charset="0"/>
                <a:cs typeface="Calibri" pitchFamily="34" charset="0"/>
              </a:rPr>
              <a:t> Xullas, Toxariston ilk o’rta asrlarning mustaqil mahalliy davlatlari qatorida tursa ham, lekin u hali bir oz bo’lsa-da, markazlashmagan edi. Chunki, uning har bir viloyati o’zining vorisiy sulolasiga mansub hokimlari tomonidan boshqarilardi. Ular alohida-alohida mayda davlagchalarni eslatardi, hatto ularning har biri o’zga yurtlarga elchilar yuborardi. Shunday qilib, Toxariston ilk o’rta asrlarda tashkil toptan mayda davlatchalar, ya’ni dehqon zodagonlar mulklari konfederatsiyasini tashkil etardi.</a:t>
            </a:r>
            <a:endParaRPr lang="ru-RU" altLang="ru-RU" sz="28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рямоугольник 1"/>
          <p:cNvSpPr>
            <a:spLocks noChangeArrowheads="1"/>
          </p:cNvSpPr>
          <p:nvPr/>
        </p:nvSpPr>
        <p:spPr bwMode="auto">
          <a:xfrm>
            <a:off x="107950" y="601663"/>
            <a:ext cx="8856663"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2600">
                <a:solidFill>
                  <a:srgbClr val="000000"/>
                </a:solidFill>
                <a:latin typeface="Times New Roman" pitchFamily="18" charset="0"/>
                <a:cs typeface="Times New Roman" pitchFamily="18" charset="0"/>
              </a:rPr>
              <a:t>	</a:t>
            </a:r>
            <a:r>
              <a:rPr lang="en-US" altLang="ru-RU" sz="2600">
                <a:latin typeface="Times New Roman" pitchFamily="18" charset="0"/>
                <a:ea typeface="Calibri" pitchFamily="34" charset="0"/>
                <a:cs typeface="Calibri" pitchFamily="34" charset="0"/>
              </a:rPr>
              <a:t> Bu davrda Farg’ona vodiysida ilk o’rta asrlarning yana bir mahalliy davlati xukm surardi. Qadimda bu mamlakat Dovon va Fragona (Farg’ona) deb yuritilgan. Uning podsholari «ixshid» deb atalgan, poytaxti Koson va Axsikat shaharlarida joylashgan. Dovon shimol tomondan Yettisuv, g’arbdan Choch va Eloq, janubi-g’arbdan Sug’d, janubdan Toxariston va sharqdan Sharqiy Turkiston viloyatlari bilan chegaradosh bo’lgan. Xitoy manbalarida ta’riflanishicha, Farg’ona yerlari juda hosildor, aholisi dehqonchilik bilan kun kechirgan, paxta va sholi ekkan. Unda bog’u bustonlar va gulzorlar ko’p bo’lgan. Koson, Axsikat va Qubo kabi yirik markaziy shaharlarida hunarmandchilikning turli sohalari rivoj topib, uning mahsulotlari ichki va tashqi bozorlarda juda xaridorgir bo’lgan. Qo’shni mamlakatlarga arg’umoqlar, buyoq, rango-rang shisha buyumlar va dori-darmonlar chiqarilgan.</a:t>
            </a:r>
            <a:endParaRPr lang="ru-RU" altLang="ru-RU" sz="2600" b="1" i="1" u="sng">
              <a:solidFill>
                <a:srgbClr val="006600"/>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Прямоугольник 1"/>
          <p:cNvSpPr>
            <a:spLocks noChangeArrowheads="1"/>
          </p:cNvSpPr>
          <p:nvPr/>
        </p:nvSpPr>
        <p:spPr bwMode="auto">
          <a:xfrm>
            <a:off x="107950" y="601663"/>
            <a:ext cx="8856663" cy="596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lnSpc>
                <a:spcPct val="115000"/>
              </a:lnSpc>
            </a:pPr>
            <a:r>
              <a:rPr lang="en-US" altLang="ru-RU">
                <a:solidFill>
                  <a:srgbClr val="000000"/>
                </a:solidFill>
                <a:latin typeface="Times New Roman" pitchFamily="18" charset="0"/>
                <a:cs typeface="Times New Roman" pitchFamily="18" charset="0"/>
              </a:rPr>
              <a:t>	</a:t>
            </a:r>
            <a:r>
              <a:rPr lang="en-US" altLang="ru-RU">
                <a:latin typeface="Times New Roman" pitchFamily="18" charset="0"/>
                <a:ea typeface="Calibri" pitchFamily="34" charset="0"/>
                <a:cs typeface="Calibri" pitchFamily="34" charset="0"/>
              </a:rPr>
              <a:t> Farg’ona vodiysida o’troq, aholi bilan bir qatorda tog’ va tog’ oldi yaylovlarida ko’chmanchi va yarim ko’chmanchi chorvadorlar yashagan. Qurama va Quramozor tog’lari yonbag’irlarida qadimdan yilqichilik bilan shug’ullanilgan. Bu diyorda ko’paytirilgan tulpor otlarning dong’i jahonga taralgan. Farg’onada qo’y, xachir va tuyalar ham boqilgan.</a:t>
            </a:r>
            <a:endParaRPr lang="ru-RU" altLang="ru-RU" sz="2000">
              <a:latin typeface="Times New Roman" pitchFamily="18" charset="0"/>
              <a:cs typeface="Times New Roman" pitchFamily="18" charset="0"/>
            </a:endParaRPr>
          </a:p>
          <a:p>
            <a:pPr algn="just" eaLnBrk="1" hangingPunct="1"/>
            <a:r>
              <a:rPr lang="en-US" altLang="ru-RU">
                <a:latin typeface="Times New Roman" pitchFamily="18" charset="0"/>
                <a:ea typeface="Calibri" pitchFamily="34" charset="0"/>
                <a:cs typeface="Calibri" pitchFamily="34" charset="0"/>
              </a:rPr>
              <a:t>	Shunday qilib, VI—VIII asrlarda Farg’ona dehqonchilik, chorvachilik, hunarmandchilik xo’jaliklari va ichki, tashqi savdo rivoj topgan mustahkam iqtisodiy poydevorli o’lka edi. Uning strategik jihatdan qulay geografik o’rni, mustahkam mudofaa inshootlari bilan ta’minlangan Koson, Axsikat, Qubo kabi yirik shaharlari, tog’ qal’alari, vodiy bo’ylab joylashgan qator-qator istehkomli qurg’onlari tufayli bu diyor kuchli harbiy imkoniyatga ega edi. Shularni nazarda tutganda ilk o’rta asrlarda Farg’ona O’rta Osiyo siyosiy hayotida muhim ahamiyat kasb etgan qudratli davlat bo’lgan.</a:t>
            </a:r>
            <a:endParaRPr lang="ru-RU" altLang="ru-RU"/>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Прямоугольник 1"/>
          <p:cNvSpPr>
            <a:spLocks noChangeArrowheads="1"/>
          </p:cNvSpPr>
          <p:nvPr/>
        </p:nvSpPr>
        <p:spPr bwMode="auto">
          <a:xfrm>
            <a:off x="84138" y="333375"/>
            <a:ext cx="8856662"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lnSpc>
                <a:spcPct val="115000"/>
              </a:lnSpc>
            </a:pPr>
            <a:r>
              <a:rPr lang="en-US" altLang="ru-RU" sz="2000">
                <a:solidFill>
                  <a:srgbClr val="000000"/>
                </a:solidFill>
                <a:latin typeface="Times New Roman" pitchFamily="18" charset="0"/>
                <a:cs typeface="Times New Roman" pitchFamily="18" charset="0"/>
              </a:rPr>
              <a:t>	</a:t>
            </a:r>
            <a:r>
              <a:rPr lang="en-US" altLang="ru-RU" sz="2000">
                <a:latin typeface="Times New Roman" pitchFamily="18" charset="0"/>
                <a:ea typeface="Calibri" pitchFamily="34" charset="0"/>
                <a:cs typeface="Calibri" pitchFamily="34" charset="0"/>
              </a:rPr>
              <a:t> V—VI asrlarda Chirchiq, va Ohongaron vodiylarida ikkita mustaqiil ilk o’rta asrlarning mahalliy davlatlari hukmronlik qilardi. Manbalarda ulardan biri Choch davlati, ikkinchisi Eloq mulki nomlari ostida tilga olinadi. Chochning poytaxti Chochkat shahri bo’lib, podshohi «tudun» deb yuritiladi. Xitoy manbalarida Choch viloyati </a:t>
            </a:r>
            <a:r>
              <a:rPr lang="en-US" altLang="ru-RU" sz="2000" b="1">
                <a:latin typeface="Times New Roman" pitchFamily="18" charset="0"/>
                <a:ea typeface="Calibri" pitchFamily="34" charset="0"/>
                <a:cs typeface="Calibri" pitchFamily="34" charset="0"/>
              </a:rPr>
              <a:t>Shi</a:t>
            </a:r>
            <a:r>
              <a:rPr lang="en-US" altLang="ru-RU" sz="2000">
                <a:latin typeface="Times New Roman" pitchFamily="18" charset="0"/>
                <a:ea typeface="Calibri" pitchFamily="34" charset="0"/>
                <a:cs typeface="Calibri" pitchFamily="34" charset="0"/>
              </a:rPr>
              <a:t> va </a:t>
            </a:r>
            <a:r>
              <a:rPr lang="en-US" altLang="ru-RU" sz="2000" b="1">
                <a:latin typeface="Times New Roman" pitchFamily="18" charset="0"/>
                <a:ea typeface="Calibri" pitchFamily="34" charset="0"/>
                <a:cs typeface="Calibri" pitchFamily="34" charset="0"/>
              </a:rPr>
              <a:t>Chje-Shi</a:t>
            </a:r>
            <a:r>
              <a:rPr lang="en-US" altLang="ru-RU" sz="2000">
                <a:latin typeface="Times New Roman" pitchFamily="18" charset="0"/>
                <a:ea typeface="Calibri" pitchFamily="34" charset="0"/>
                <a:cs typeface="Calibri" pitchFamily="34" charset="0"/>
              </a:rPr>
              <a:t> nomlari ostida ta’riflanadi. Eloqning poytaxti Tunkat shaxri bo’lgan. Xokimlari «dehqon» deb atalgan. V asrda Choch viloyati Eftallar davlatiga, VI asrda esa g’arbiy Turk xoqonligiga bo’ysundirilgan. VIII asrga borganda Choch va Eloq birlashib yagona davlatga aylanadi va o’z mustaqilligini tiklab oladi. Choch va Eloq: shimol va g’arb tomondan G’arbiy Turk xoqonligi, sharqdan Farg’ona va janubdan Ustrushona bilan chegaradosh bo’lgan.</a:t>
            </a:r>
            <a:endParaRPr lang="ru-RU" altLang="ru-RU">
              <a:latin typeface="Times New Roman" pitchFamily="18" charset="0"/>
              <a:cs typeface="Times New Roman" pitchFamily="18" charset="0"/>
            </a:endParaRPr>
          </a:p>
          <a:p>
            <a:pPr algn="just" eaLnBrk="1" hangingPunct="1"/>
            <a:r>
              <a:rPr lang="en-US" altLang="ru-RU" sz="2000">
                <a:latin typeface="Times New Roman" pitchFamily="18" charset="0"/>
                <a:ea typeface="Calibri" pitchFamily="34" charset="0"/>
                <a:cs typeface="Calibri" pitchFamily="34" charset="0"/>
              </a:rPr>
              <a:t>	Choch va Eloq sertarmoq xo’jalikka ega mamlakat edi. Unda sug’orma dehqonchilik, chorvachilik, xunarmandchilik, ayniqsa, konchilik, ichki va tashqi savdo yuksak darajada rivojlangan. Ilk o’rta asrlarda Chirchiq daryosidan Zog’ariq, Bo’zsuv, Anhor va Kaykovus kabi yirik sug’orish tarmoqlari qazib suv chiqarilishi natijasida Chochning ekin maydonlari nihoyatda kengayadi. Bu davrda Choch vohasi uzil-kesil shakllanib, u 50 ga yaqin sug’orish shaxobchalari vositasida sug’orilardi. Dehqonchilikda ko’proq, arpa, bug’doy va tariq ekilardi. Ayniksa, Chochning poytaxt atroflari obod edi. Unda 50 dan ortiq, katta-kichik istehkomlar, zodagon dehqon qo’rg’onlari va kushklari, obod qishloqlar qad ko’targan edi.</a:t>
            </a:r>
            <a:endParaRPr lang="ru-RU" altLang="ru-RU" sz="200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Прямоугольник 1"/>
          <p:cNvSpPr>
            <a:spLocks noChangeArrowheads="1"/>
          </p:cNvSpPr>
          <p:nvPr/>
        </p:nvSpPr>
        <p:spPr bwMode="auto">
          <a:xfrm>
            <a:off x="112713" y="336550"/>
            <a:ext cx="8858250" cy="655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2800">
                <a:solidFill>
                  <a:srgbClr val="000000"/>
                </a:solidFill>
                <a:latin typeface="Times New Roman" pitchFamily="18" charset="0"/>
                <a:cs typeface="Times New Roman" pitchFamily="18" charset="0"/>
              </a:rPr>
              <a:t>	Choch va Eloq tog’lari oltin, kumush, rangli ma’danlar, temir va jilvador chaqmoqtoshlarga boy edi. Bu tabiiy boyliklar tufayli qadimda bu o’lkada konchilik va unga asoslangan hunarmandchilik rivoj topadi. Chotqol va Qurama tog’larida joylashgan Kuhisim, Lashkarak va Koni Mansurdan kumush; Kulbuloq va Qizilolmasoy konlaridan oltin hamda Ungurlikon va Oqtuproq konlaridan esa feruza kovlab olinardi.</a:t>
            </a:r>
          </a:p>
          <a:p>
            <a:pPr algn="just" eaLnBrk="1" hangingPunct="1"/>
            <a:r>
              <a:rPr lang="en-US" altLang="ru-RU" sz="2800">
                <a:solidFill>
                  <a:srgbClr val="000000"/>
                </a:solidFill>
                <a:latin typeface="Times New Roman" pitchFamily="18" charset="0"/>
                <a:cs typeface="Times New Roman" pitchFamily="18" charset="0"/>
              </a:rPr>
              <a:t>	Rangli va nodir ma’dan konlarining yaqinligi, ayirbosh savdo bozori bo’lgan ko’chmanchi chorvadorlar dashtining Choch va Eloqda tutashib ketgani, mamlakatlararo tashqi savdo aloqalarini bog’lovchi karvon yo’lining o’lka orqali o’tishi Choch va Eloqda ichki va tashqi savdo-sotiq kengayib, shaharlarning gavjumlashuviga imkon beradi.</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Прямоугольник 1"/>
          <p:cNvSpPr>
            <a:spLocks noChangeArrowheads="1"/>
          </p:cNvSpPr>
          <p:nvPr/>
        </p:nvSpPr>
        <p:spPr bwMode="auto">
          <a:xfrm>
            <a:off x="127000" y="188913"/>
            <a:ext cx="8856663" cy="686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2200">
                <a:solidFill>
                  <a:srgbClr val="000000"/>
                </a:solidFill>
                <a:latin typeface="Times New Roman" pitchFamily="18" charset="0"/>
                <a:cs typeface="Times New Roman" pitchFamily="18" charset="0"/>
              </a:rPr>
              <a:t>	Chochning mohir ustalari metallardan qurol-yarog’ uy- ro’zg’or buyumlari, oltin va kumushlardan turli xildagi zebi-ziynatlar yasaganlar, teri oshlab, charm pishirib, paxta va jundan mato tuqib, sopol va shisha idishlar yasab, ular ichki va tashqi bozorni hunarmandchilik mahsulotlari bilan ta’minlaganlar. Chochdan oltin, kumush, qimmatbado toshlar, g’alla, quruq meva va yilqilar chetga chiqarilgan.</a:t>
            </a:r>
          </a:p>
          <a:p>
            <a:pPr algn="just" eaLnBrk="1" hangingPunct="1"/>
            <a:r>
              <a:rPr lang="en-US" altLang="ru-RU" sz="2200">
                <a:solidFill>
                  <a:srgbClr val="000000"/>
                </a:solidFill>
                <a:latin typeface="Times New Roman" pitchFamily="18" charset="0"/>
                <a:cs typeface="Times New Roman" pitchFamily="18" charset="0"/>
              </a:rPr>
              <a:t>	Shahar aholisining bir dismi savdogarlik bilan mashg’ul bo’lgan. VI—VIII asrlarda Sharkiy Turkiston bilan savdo-sotiq qilishda chochliklar Samarqand va Buxoro savdogarlaridan keyin uchinchi o’rinda turgan. Choch poytaxti tashqi savdo munosabatlarining markazi edi.</a:t>
            </a:r>
          </a:p>
          <a:p>
            <a:pPr algn="just" eaLnBrk="1" hangingPunct="1"/>
            <a:r>
              <a:rPr lang="en-US" altLang="ru-RU" sz="2200">
                <a:solidFill>
                  <a:srgbClr val="000000"/>
                </a:solidFill>
                <a:latin typeface="Times New Roman" pitchFamily="18" charset="0"/>
                <a:cs typeface="Times New Roman" pitchFamily="18" charset="0"/>
              </a:rPr>
              <a:t>	VII—VIII asrlarda Chochda kumush va mis tangalar yasaydigan zarbxona bo’lgan. VIII asrda esa kumush dirdamlar datto Eloqning kumush konlarida ham suqilgan. Choch tudunlari old tomonga mulkdorning tasviri, orqasiga gajak dumli sher yoki qoplon tasviri, ba’zan sulolaviy ayri tamg’a tushirilgan chaqa-tangalar zarb etganlar. Shu davrda suqilgan Chochning ayrim tanga pullari orasida podshoh bilan yonma- yon turgan malika tasviri tushirilgan pullar ham uchraydi. Bu, shubhasiz, ilk o’rta asrlarda Chochning ijtimoiy va iqtisodiy, ayniqsa, siyosiy hayotida hukmdor tabaqa ayollarining ancha-muncha nufuzga ega bo’lganidan guvohlik beradi.</a:t>
            </a:r>
          </a:p>
          <a:p>
            <a:pPr algn="just" eaLnBrk="1" hangingPunct="1"/>
            <a:endParaRPr lang="en-US" altLang="ru-RU" sz="220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Прямоугольник 1"/>
          <p:cNvSpPr>
            <a:spLocks noChangeArrowheads="1"/>
          </p:cNvSpPr>
          <p:nvPr/>
        </p:nvSpPr>
        <p:spPr bwMode="auto">
          <a:xfrm>
            <a:off x="107950" y="15875"/>
            <a:ext cx="8856663" cy="65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1900">
                <a:solidFill>
                  <a:srgbClr val="000000"/>
                </a:solidFill>
                <a:latin typeface="Times New Roman" pitchFamily="18" charset="0"/>
                <a:cs typeface="Times New Roman" pitchFamily="18" charset="0"/>
              </a:rPr>
              <a:t>	Bu davrda turkiy qabilalar o’troqlashuvining kuchayishi, chochliklar bilan olib borilgan doimiy iqtisodiy aloqalar tufayli Choch vohasi o’zaro madaniy muloqotlar markaziga aylanadi. Chochda turkcha va Sug’dcha so’zlashuvchi ikki tillilarning safi kengayib boradi. Biroq, Choch o’lkasi bu davrda Turk xoqonligiga tobe bo’lishiga qaramay, hali o’zining tili, yozuvi va qadimiy madaniyati an’analarini saqlab qolgan edi. Bu yerda hali sug’d tili rasmiy til sifatida yuritilib, davlat ishlariga oid hujjat, chaqa va tangalar zarb etishda hukmdorlar nomidan bitiladigan yozuvlar sug’d xatida ifodalanardi.</a:t>
            </a:r>
          </a:p>
          <a:p>
            <a:pPr algn="just" eaLnBrk="1" hangingPunct="1"/>
            <a:r>
              <a:rPr lang="en-US" altLang="ru-RU" sz="1900">
                <a:solidFill>
                  <a:srgbClr val="000000"/>
                </a:solidFill>
                <a:latin typeface="Times New Roman" pitchFamily="18" charset="0"/>
                <a:cs typeface="Times New Roman" pitchFamily="18" charset="0"/>
              </a:rPr>
              <a:t>Chochning ijtimoiy tarkibi ham ilk o’rta asrlar jamiyatiga xos edi. U mulkdor tabaqa — zodagon dehqonlar, mehnatkash tabaqa — erkin jamoa a’zolari — ozodlar (kashovarzlar), yerdor va mulkdor tabadaga mute — kadivarlar hamda erksiz patriarxat qul va cho’rilardan iborat edi.</a:t>
            </a:r>
          </a:p>
          <a:p>
            <a:pPr algn="just" eaLnBrk="1" hangingPunct="1"/>
            <a:r>
              <a:rPr lang="en-US" altLang="ru-RU" sz="1900">
                <a:solidFill>
                  <a:srgbClr val="000000"/>
                </a:solidFill>
                <a:latin typeface="Times New Roman" pitchFamily="18" charset="0"/>
                <a:cs typeface="Times New Roman" pitchFamily="18" charset="0"/>
              </a:rPr>
              <a:t>	V-VII asrlarda O’rta Osiyoda, bir tomonidan, mulkdorlik munosabatlarining o’rnatilishi, ikkinchi tomondan, ko’chmanchi chorvadorlarning betuxtov shiddat bilan kirib kelishi odibatida yuzaga kelgan o’ta murakkab ham siyosiy, ham ijtimoiy vaziyat mamlakat obodonchiligi, xo’jalikning ravnaqi, shaxar va qishloqlarning qiyofasi va aholisining turmush tarzi holatiga jiddiy ta’sir ko’rsatdi. Avvalambor, chorvadorlarning siljishi davrida dashtliklarga tutashgan Xorazm, Toshkent, Buxoro va Qashqadaryo kabi vohalarning dehqonchilik maydonlari oyoq osti qilinib, ko’pgina shaxar va qishloqlar vayron etildi. Xo’jalik rivojiga zarba berilib, savdo-sotiq ishlari tanazzulga yuz tutdi. Biroq,  avval Eftallar davlati, so’ngra Turk xoqonligi kabi ikki yirik davlatlar hukmronligi qaror topgach, yuzaga kelgan ma’lum darajadagi osoyishtalik davrlarida mamlakatning iqtisodiy va ijtimoiy hayoti yana tadrijiy taraqqiyot yo’liga tushib oldi.</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17411" name="Прямоугольник 1"/>
          <p:cNvSpPr>
            <a:spLocks noChangeArrowheads="1"/>
          </p:cNvSpPr>
          <p:nvPr/>
        </p:nvSpPr>
        <p:spPr bwMode="auto">
          <a:xfrm>
            <a:off x="0" y="333375"/>
            <a:ext cx="9144000" cy="6186488"/>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600" b="1">
                <a:solidFill>
                  <a:srgbClr val="7030A0"/>
                </a:solidFill>
                <a:latin typeface="Times New Roman" pitchFamily="18" charset="0"/>
                <a:cs typeface="Times New Roman" pitchFamily="18" charset="0"/>
              </a:rPr>
              <a:t>	Eronda shahanshoh </a:t>
            </a:r>
            <a:r>
              <a:rPr lang="en-US" altLang="ru-RU" sz="3600" b="1">
                <a:solidFill>
                  <a:srgbClr val="FF0000"/>
                </a:solidFill>
                <a:latin typeface="Times New Roman" pitchFamily="18" charset="0"/>
                <a:cs typeface="Times New Roman" pitchFamily="18" charset="0"/>
              </a:rPr>
              <a:t>Xusrav I Anushirvon  </a:t>
            </a:r>
            <a:r>
              <a:rPr lang="en-US" altLang="ru-RU" sz="3600" b="1">
                <a:solidFill>
                  <a:srgbClr val="7030A0"/>
                </a:solidFill>
                <a:latin typeface="Times New Roman" pitchFamily="18" charset="0"/>
                <a:cs typeface="Times New Roman" pitchFamily="18" charset="0"/>
              </a:rPr>
              <a:t>hukmronlik qilardi.  U  ham </a:t>
            </a:r>
            <a:r>
              <a:rPr lang="en-US" altLang="ru-RU" sz="3600" b="1" u="sng">
                <a:solidFill>
                  <a:srgbClr val="FF0000"/>
                </a:solidFill>
                <a:latin typeface="Times New Roman" pitchFamily="18" charset="0"/>
                <a:cs typeface="Times New Roman" pitchFamily="18" charset="0"/>
              </a:rPr>
              <a:t>eftaliylar  hisobidan  </a:t>
            </a:r>
            <a:r>
              <a:rPr lang="en-US" altLang="ru-RU" sz="3600" b="1">
                <a:solidFill>
                  <a:srgbClr val="7030A0"/>
                </a:solidFill>
                <a:latin typeface="Times New Roman" pitchFamily="18" charset="0"/>
                <a:cs typeface="Times New Roman" pitchFamily="18" charset="0"/>
              </a:rPr>
              <a:t>o‘z  ch</a:t>
            </a:r>
            <a:r>
              <a:rPr lang="ru-RU" altLang="ru-RU" sz="3600" b="1">
                <a:solidFill>
                  <a:srgbClr val="7030A0"/>
                </a:solidFill>
                <a:latin typeface="Times New Roman" pitchFamily="18" charset="0"/>
                <a:cs typeface="Times New Roman" pitchFamily="18" charset="0"/>
              </a:rPr>
              <a:t>е</a:t>
            </a:r>
            <a:r>
              <a:rPr lang="en-US" altLang="ru-RU" sz="3600" b="1">
                <a:solidFill>
                  <a:srgbClr val="7030A0"/>
                </a:solidFill>
                <a:latin typeface="Times New Roman" pitchFamily="18" charset="0"/>
                <a:cs typeface="Times New Roman" pitchFamily="18" charset="0"/>
              </a:rPr>
              <a:t>garalarini  k</a:t>
            </a:r>
            <a:r>
              <a:rPr lang="ru-RU" altLang="ru-RU" sz="3600" b="1">
                <a:solidFill>
                  <a:srgbClr val="7030A0"/>
                </a:solidFill>
                <a:latin typeface="Times New Roman" pitchFamily="18" charset="0"/>
                <a:cs typeface="Times New Roman" pitchFamily="18" charset="0"/>
              </a:rPr>
              <a:t>е</a:t>
            </a:r>
            <a:r>
              <a:rPr lang="en-US" altLang="ru-RU" sz="3600" b="1">
                <a:solidFill>
                  <a:srgbClr val="7030A0"/>
                </a:solidFill>
                <a:latin typeface="Times New Roman" pitchFamily="18" charset="0"/>
                <a:cs typeface="Times New Roman" pitchFamily="18" charset="0"/>
              </a:rPr>
              <a:t>ngaytirishni  o‘ylardi. </a:t>
            </a:r>
          </a:p>
          <a:p>
            <a:pPr algn="just" eaLnBrk="1" hangingPunct="1">
              <a:spcBef>
                <a:spcPct val="0"/>
              </a:spcBef>
              <a:buClrTx/>
              <a:buSzTx/>
              <a:buFontTx/>
              <a:buNone/>
            </a:pPr>
            <a:r>
              <a:rPr lang="en-US" altLang="ru-RU" sz="3600" b="1">
                <a:solidFill>
                  <a:srgbClr val="7030A0"/>
                </a:solidFill>
                <a:latin typeface="Times New Roman" pitchFamily="18" charset="0"/>
                <a:cs typeface="Times New Roman" pitchFamily="18" charset="0"/>
              </a:rPr>
              <a:t>Dastlabki  paytlarda  </a:t>
            </a:r>
            <a:r>
              <a:rPr lang="en-US" altLang="ru-RU" sz="3600" b="1">
                <a:solidFill>
                  <a:srgbClr val="FF0000"/>
                </a:solidFill>
                <a:latin typeface="Times New Roman" pitchFamily="18" charset="0"/>
                <a:cs typeface="Times New Roman" pitchFamily="18" charset="0"/>
              </a:rPr>
              <a:t>Eron  bilan  turklar  </a:t>
            </a:r>
            <a:r>
              <a:rPr lang="en-US" altLang="ru-RU" sz="3600" b="1">
                <a:solidFill>
                  <a:srgbClr val="7030A0"/>
                </a:solidFill>
                <a:latin typeface="Times New Roman" pitchFamily="18" charset="0"/>
                <a:cs typeface="Times New Roman" pitchFamily="18" charset="0"/>
              </a:rPr>
              <a:t>o‘rtasidagi  munosabatlar </a:t>
            </a:r>
            <a:r>
              <a:rPr lang="en-US" altLang="ru-RU" sz="3600" b="1" u="sng">
                <a:solidFill>
                  <a:srgbClr val="FF0000"/>
                </a:solidFill>
                <a:latin typeface="Times New Roman" pitchFamily="18" charset="0"/>
                <a:cs typeface="Times New Roman" pitchFamily="18" charset="0"/>
              </a:rPr>
              <a:t>yaxshi</a:t>
            </a:r>
            <a:r>
              <a:rPr lang="en-US" altLang="ru-RU" sz="3600" b="1">
                <a:solidFill>
                  <a:srgbClr val="7030A0"/>
                </a:solidFill>
                <a:latin typeface="Times New Roman" pitchFamily="18" charset="0"/>
                <a:cs typeface="Times New Roman" pitchFamily="18" charset="0"/>
              </a:rPr>
              <a:t>  edi.  Hatto  </a:t>
            </a:r>
            <a:r>
              <a:rPr lang="en-US" altLang="ru-RU" sz="3600" b="1">
                <a:solidFill>
                  <a:srgbClr val="FF0000"/>
                </a:solidFill>
                <a:latin typeface="Times New Roman" pitchFamily="18" charset="0"/>
                <a:cs typeface="Times New Roman" pitchFamily="18" charset="0"/>
              </a:rPr>
              <a:t>Xusrav</a:t>
            </a:r>
            <a:r>
              <a:rPr lang="en-US" altLang="ru-RU" sz="3600" b="1">
                <a:solidFill>
                  <a:srgbClr val="7030A0"/>
                </a:solidFill>
                <a:latin typeface="Times New Roman" pitchFamily="18" charset="0"/>
                <a:cs typeface="Times New Roman" pitchFamily="18" charset="0"/>
              </a:rPr>
              <a:t>  </a:t>
            </a:r>
            <a:r>
              <a:rPr lang="en-US" altLang="ru-RU" sz="3600" b="1" u="sng">
                <a:solidFill>
                  <a:srgbClr val="FF0000"/>
                </a:solidFill>
                <a:latin typeface="Times New Roman" pitchFamily="18" charset="0"/>
                <a:cs typeface="Times New Roman" pitchFamily="18" charset="0"/>
              </a:rPr>
              <a:t>turk  malikasiga </a:t>
            </a:r>
            <a:r>
              <a:rPr lang="en-US" altLang="ru-RU" sz="3600" b="1">
                <a:solidFill>
                  <a:srgbClr val="7030A0"/>
                </a:solidFill>
                <a:latin typeface="Times New Roman" pitchFamily="18" charset="0"/>
                <a:cs typeface="Times New Roman" pitchFamily="18" charset="0"/>
              </a:rPr>
              <a:t>(Istamining qiziga) uylangan  ham  edi. </a:t>
            </a:r>
          </a:p>
          <a:p>
            <a:pPr algn="just" eaLnBrk="1" hangingPunct="1">
              <a:spcBef>
                <a:spcPct val="0"/>
              </a:spcBef>
              <a:buClrTx/>
              <a:buSzTx/>
              <a:buFontTx/>
              <a:buNone/>
            </a:pPr>
            <a:r>
              <a:rPr lang="en-US" altLang="ru-RU" sz="3600" b="1">
                <a:solidFill>
                  <a:srgbClr val="7030A0"/>
                </a:solidFill>
                <a:latin typeface="Times New Roman" pitchFamily="18" charset="0"/>
                <a:cs typeface="Times New Roman" pitchFamily="18" charset="0"/>
              </a:rPr>
              <a:t>	Biroq  </a:t>
            </a:r>
            <a:r>
              <a:rPr lang="en-US" altLang="ru-RU" sz="3600" b="1" u="sng">
                <a:solidFill>
                  <a:srgbClr val="FF0000"/>
                </a:solidFill>
                <a:latin typeface="Times New Roman" pitchFamily="18" charset="0"/>
                <a:cs typeface="Times New Roman" pitchFamily="18" charset="0"/>
              </a:rPr>
              <a:t>turklar  eftaliylarni  tor-mor  k</a:t>
            </a:r>
            <a:r>
              <a:rPr lang="ru-RU" altLang="ru-RU" sz="3600" b="1" u="sng">
                <a:solidFill>
                  <a:srgbClr val="FF0000"/>
                </a:solidFill>
                <a:latin typeface="Times New Roman" pitchFamily="18" charset="0"/>
                <a:cs typeface="Times New Roman" pitchFamily="18" charset="0"/>
              </a:rPr>
              <a:t>е</a:t>
            </a:r>
            <a:r>
              <a:rPr lang="en-US" altLang="ru-RU" sz="3600" b="1" u="sng">
                <a:solidFill>
                  <a:srgbClr val="FF0000"/>
                </a:solidFill>
                <a:latin typeface="Times New Roman" pitchFamily="18" charset="0"/>
                <a:cs typeface="Times New Roman" pitchFamily="18" charset="0"/>
              </a:rPr>
              <a:t>ltirgandan  so‘ng</a:t>
            </a:r>
            <a:r>
              <a:rPr lang="en-US" altLang="ru-RU" sz="3600" b="1">
                <a:solidFill>
                  <a:srgbClr val="7030A0"/>
                </a:solidFill>
                <a:latin typeface="Times New Roman" pitchFamily="18" charset="0"/>
                <a:cs typeface="Times New Roman" pitchFamily="18" charset="0"/>
              </a:rPr>
              <a:t>  har  ikki o‘rtadagi  munosabatlar  </a:t>
            </a:r>
            <a:r>
              <a:rPr lang="en-US" altLang="ru-RU" sz="3600" b="1">
                <a:solidFill>
                  <a:srgbClr val="FF0000"/>
                </a:solidFill>
                <a:latin typeface="Times New Roman" pitchFamily="18" charset="0"/>
                <a:cs typeface="Times New Roman" pitchFamily="18" charset="0"/>
              </a:rPr>
              <a:t>keskin</a:t>
            </a:r>
            <a:r>
              <a:rPr lang="en-US" altLang="ru-RU" sz="3600" b="1">
                <a:solidFill>
                  <a:srgbClr val="7030A0"/>
                </a:solidFill>
                <a:latin typeface="Times New Roman" pitchFamily="18" charset="0"/>
                <a:cs typeface="Times New Roman" pitchFamily="18" charset="0"/>
              </a:rPr>
              <a:t>  tus  oldi. </a:t>
            </a:r>
            <a:endParaRPr lang="en-US" altLang="ru-RU" sz="3600" b="1" i="1">
              <a:solidFill>
                <a:srgbClr val="7030A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Прямоугольник 1"/>
          <p:cNvSpPr>
            <a:spLocks noChangeArrowheads="1"/>
          </p:cNvSpPr>
          <p:nvPr/>
        </p:nvSpPr>
        <p:spPr bwMode="auto">
          <a:xfrm>
            <a:off x="112713" y="476250"/>
            <a:ext cx="8858250" cy="529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2600">
                <a:latin typeface="Times New Roman" pitchFamily="18" charset="0"/>
                <a:ea typeface="Calibri" pitchFamily="34" charset="0"/>
                <a:cs typeface="Calibri" pitchFamily="34" charset="0"/>
              </a:rPr>
              <a:t>	Dehqonchilik xo’jaligida yer egaligi munosabatlarining jadallashuvi, ko’chmanchi chorvador qabilalar o’troqlashuvining kuchayishi bilan ekin yerlarga bo’lgan ehtiyoj ortib bordi. Ziroatkor yerlar kengaydi. Sersuv, chuqur va sershoha kanallar barpo etilib, dehqonchilik vohalarining suv ta’minoti tubdan yaxshilandi. Tog’ oldi maydonlariga suv chiqarilib, yangi yerlar o’zlashtirilardi. Shaharlar gavjumlashdi. Qishloqlarda </a:t>
            </a:r>
            <a:r>
              <a:rPr lang="en-US" altLang="ru-RU" sz="2600" b="1">
                <a:latin typeface="Times New Roman" pitchFamily="18" charset="0"/>
                <a:ea typeface="Calibri" pitchFamily="34" charset="0"/>
                <a:cs typeface="Calibri" pitchFamily="34" charset="0"/>
              </a:rPr>
              <a:t>«ko’shk», «qasr», «qo’rg’on» va «qurg’oncha»</a:t>
            </a:r>
            <a:r>
              <a:rPr lang="en-US" altLang="ru-RU" sz="2600">
                <a:latin typeface="Times New Roman" pitchFamily="18" charset="0"/>
                <a:ea typeface="Calibri" pitchFamily="34" charset="0"/>
                <a:cs typeface="Calibri" pitchFamily="34" charset="0"/>
              </a:rPr>
              <a:t> nomlari bilan shuhrat topgan istehkomli turarjoylar qad ko’tardi. Bunday mustahkam imoratlar xom g’isht va paxsadan ishlab chiqilgan baland tagkursi ustiga bino qilinardi. Qasr atrofi qalin va baland devor bilan o’ralgan bo’lib, kamondan o’q uzadigan </a:t>
            </a:r>
            <a:r>
              <a:rPr lang="en-US" altLang="ru-RU" sz="2600" b="1">
                <a:latin typeface="Times New Roman" pitchFamily="18" charset="0"/>
                <a:ea typeface="Calibri" pitchFamily="34" charset="0"/>
                <a:cs typeface="Calibri" pitchFamily="34" charset="0"/>
              </a:rPr>
              <a:t>«tirqish»,</a:t>
            </a:r>
            <a:r>
              <a:rPr lang="en-US" altLang="ru-RU" sz="2600">
                <a:latin typeface="Times New Roman" pitchFamily="18" charset="0"/>
                <a:ea typeface="Calibri" pitchFamily="34" charset="0"/>
                <a:cs typeface="Calibri" pitchFamily="34" charset="0"/>
              </a:rPr>
              <a:t> ya’ni nishon tuynuklari, burchaklarida esa baland </a:t>
            </a:r>
            <a:r>
              <a:rPr lang="en-US" altLang="ru-RU" sz="2600" b="1">
                <a:latin typeface="Times New Roman" pitchFamily="18" charset="0"/>
                <a:ea typeface="Calibri" pitchFamily="34" charset="0"/>
                <a:cs typeface="Calibri" pitchFamily="34" charset="0"/>
              </a:rPr>
              <a:t>minoralari</a:t>
            </a:r>
            <a:r>
              <a:rPr lang="en-US" altLang="ru-RU" sz="2600">
                <a:latin typeface="Times New Roman" pitchFamily="18" charset="0"/>
                <a:ea typeface="Calibri" pitchFamily="34" charset="0"/>
                <a:cs typeface="Calibri" pitchFamily="34" charset="0"/>
              </a:rPr>
              <a:t> bo’lardi.</a:t>
            </a:r>
            <a:endParaRPr lang="en-US" altLang="ru-RU" sz="2600">
              <a:solidFill>
                <a:srgbClr val="00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Прямоугольник 1"/>
          <p:cNvSpPr>
            <a:spLocks noChangeArrowheads="1"/>
          </p:cNvSpPr>
          <p:nvPr/>
        </p:nvSpPr>
        <p:spPr bwMode="auto">
          <a:xfrm>
            <a:off x="107950" y="601663"/>
            <a:ext cx="8856663" cy="590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lnSpc>
                <a:spcPct val="115000"/>
              </a:lnSpc>
            </a:pPr>
            <a:r>
              <a:rPr lang="en-US" altLang="ru-RU" sz="2200">
                <a:solidFill>
                  <a:srgbClr val="000000"/>
                </a:solidFill>
                <a:latin typeface="Times New Roman" pitchFamily="18" charset="0"/>
                <a:cs typeface="Times New Roman" pitchFamily="18" charset="0"/>
              </a:rPr>
              <a:t>	</a:t>
            </a:r>
            <a:r>
              <a:rPr lang="en-US" altLang="ru-RU" sz="2200">
                <a:latin typeface="Times New Roman" pitchFamily="18" charset="0"/>
                <a:ea typeface="Calibri" pitchFamily="34" charset="0"/>
                <a:cs typeface="Calibri" pitchFamily="34" charset="0"/>
              </a:rPr>
              <a:t> Ko’shk, qasr va qo’rg’onlar ko’proq yirik sug’orish shahoblari boshida, markaziy shaharlarning tevarak-atrofida hamda dehqonchilik vohalari chegaralari bo’ylab joylashgan edi. Mayda qo’rg’onchalar esa suv chiqarilib, obod etilgan vohalar bo’ylab katta-kichik qal’alar tevarak-atrofida qad ko’targan edi. Masalan, VI—VIII asrlarda dadimgi Xorazmning Burgutqal’a mavzeida 100 ga yaqin ko’shk va qasrli qo’rg’onlar bo’lib, bular bir-biridan yuz-ikki yuz metr masofada joylashgan edi. Yozma manbalarda qayd etilishicha, Buxoro shaxrining faqat uchta sug’orish tarmoqlari bo’ylab 4 mingta qasr qad ko’targan. Ko’shk va qasrli qurg’onlarda zodagon dehqonlar, qo’rg’onchalarda esa ziroatkor mehnatkash aholi istiqomat qilgan va dushmandan o’zini mudofaa etgan. Shubhasiz, ilk o’rta asrlarning murakkab ijtimoiy- iqtisodiy va siyosiy hayot taqozosi bilan qurilgan qasr, Qo’rg’on va ko’shklar asosan tashqi dushman hujumiga qarshi mudofaa inshooti, chokarlar harbiy garnizon to’planadigan joy, ma’muriy markaz hamda oziq-ovqat va qurol-yarog’ saqlanadigan ombor vazifasini o’tagan.</a:t>
            </a:r>
            <a:endParaRPr lang="ru-RU" altLang="ru-RU" sz="22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Прямоугольник 1"/>
          <p:cNvSpPr>
            <a:spLocks noChangeArrowheads="1"/>
          </p:cNvSpPr>
          <p:nvPr/>
        </p:nvSpPr>
        <p:spPr bwMode="auto">
          <a:xfrm>
            <a:off x="107950" y="601663"/>
            <a:ext cx="8856663" cy="569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defRPr>
            </a:lvl9pPr>
          </a:lstStyle>
          <a:p>
            <a:pPr algn="just" eaLnBrk="1" hangingPunct="1"/>
            <a:r>
              <a:rPr lang="en-US" altLang="ru-RU" sz="2800">
                <a:solidFill>
                  <a:srgbClr val="000000"/>
                </a:solidFill>
                <a:latin typeface="Times New Roman" pitchFamily="18" charset="0"/>
                <a:cs typeface="Times New Roman" pitchFamily="18" charset="0"/>
              </a:rPr>
              <a:t>	Bu davrda sug’orma dehqonchilik maydonlarining kengayib, qishloq xo’jalik mahsulotlarining ortib borishi, hunarmandchilik buyum va asbob-uskunalariga bo’lgan ehtiyoj, savdo- sotiqning avj olishi, o’z navbatida, shaharlarning ravnaqiga, aynidsa, ulardagi xunarmandchilik mahallalarining kengayishiga ta’sir etdi. Chunki VI—VII asrlarda garchi Movarounnaxr shaharlarida savdo-sotiq ishlari ancha avj olishiga qaramasdan, ularning maydonlari unchalik katta emas edi. Masalan, VI—VII asrlarda Buxoro va Poykand shaharlarining maydoni 20—30 ga dan oshmagan. Bu davrda O’rta Osiyoda eng katta shaharlardan biri Samarqand edi. Uning umumiy maydoni 200 ga dan salgina oshiqroq edi.</a:t>
            </a:r>
            <a:endParaRPr lang="ru-RU" altLang="ru-RU" sz="280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WordArt 5"/>
          <p:cNvSpPr>
            <a:spLocks noChangeArrowheads="1" noChangeShapeType="1" noTextEdit="1"/>
          </p:cNvSpPr>
          <p:nvPr/>
        </p:nvSpPr>
        <p:spPr bwMode="auto">
          <a:xfrm>
            <a:off x="539750" y="2636838"/>
            <a:ext cx="8280400" cy="2008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ru-RU" sz="36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a:rPr>
              <a:t>ЭЪТИБОРИНГИЗ УЧУН РАХМАТ!</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pitchFamily="34" charset="0"/>
            </a:endParaRPr>
          </a:p>
        </p:txBody>
      </p:sp>
      <p:sp>
        <p:nvSpPr>
          <p:cNvPr id="18435" name="Прямоугольник 1"/>
          <p:cNvSpPr>
            <a:spLocks noChangeArrowheads="1"/>
          </p:cNvSpPr>
          <p:nvPr/>
        </p:nvSpPr>
        <p:spPr bwMode="auto">
          <a:xfrm>
            <a:off x="76200" y="209550"/>
            <a:ext cx="8928100" cy="624840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eaLnBrk="0" hangingPunct="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eaLnBrk="0" hangingPunct="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eaLnBrk="0" hangingPunct="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eaLnBrk="0" hangingPunct="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4000" b="1">
                <a:solidFill>
                  <a:schemeClr val="tx1"/>
                </a:solidFill>
                <a:latin typeface="Times New Roman" pitchFamily="18" charset="0"/>
                <a:cs typeface="Times New Roman" pitchFamily="18" charset="0"/>
              </a:rPr>
              <a:t>	Turk  xoqonining  Eron bilan  munosabatlarini o‘rnatishga  intilishlari  </a:t>
            </a:r>
            <a:r>
              <a:rPr lang="en-US" altLang="ru-RU" sz="4000" b="1">
                <a:solidFill>
                  <a:srgbClr val="FF0000"/>
                </a:solidFill>
                <a:latin typeface="Times New Roman" pitchFamily="18" charset="0"/>
                <a:cs typeface="Times New Roman" pitchFamily="18" charset="0"/>
              </a:rPr>
              <a:t>foyda</a:t>
            </a:r>
            <a:r>
              <a:rPr lang="en-US" altLang="ru-RU" sz="4000" b="1">
                <a:solidFill>
                  <a:schemeClr val="tx1"/>
                </a:solidFill>
                <a:latin typeface="Times New Roman" pitchFamily="18" charset="0"/>
                <a:cs typeface="Times New Roman" pitchFamily="18" charset="0"/>
              </a:rPr>
              <a:t>  </a:t>
            </a:r>
            <a:r>
              <a:rPr lang="en-US" altLang="ru-RU" sz="4000" b="1">
                <a:solidFill>
                  <a:srgbClr val="FF0000"/>
                </a:solidFill>
                <a:latin typeface="Times New Roman" pitchFamily="18" charset="0"/>
                <a:cs typeface="Times New Roman" pitchFamily="18" charset="0"/>
              </a:rPr>
              <a:t>bermaydi</a:t>
            </a:r>
            <a:r>
              <a:rPr lang="en-US" altLang="ru-RU" sz="4000" b="1">
                <a:solidFill>
                  <a:schemeClr val="tx1"/>
                </a:solidFill>
                <a:latin typeface="Times New Roman" pitchFamily="18" charset="0"/>
                <a:cs typeface="Times New Roman" pitchFamily="18" charset="0"/>
              </a:rPr>
              <a:t>. </a:t>
            </a:r>
          </a:p>
          <a:p>
            <a:pPr algn="just" eaLnBrk="1" hangingPunct="1">
              <a:spcBef>
                <a:spcPct val="0"/>
              </a:spcBef>
              <a:buClrTx/>
              <a:buSzTx/>
              <a:buFontTx/>
              <a:buNone/>
            </a:pPr>
            <a:r>
              <a:rPr lang="en-US" altLang="ru-RU" sz="4000" b="1">
                <a:solidFill>
                  <a:schemeClr val="tx1"/>
                </a:solidFill>
                <a:latin typeface="Times New Roman" pitchFamily="18" charset="0"/>
                <a:cs typeface="Times New Roman" pitchFamily="18" charset="0"/>
              </a:rPr>
              <a:t>	</a:t>
            </a:r>
            <a:r>
              <a:rPr lang="en-US" altLang="ru-RU" sz="4000" b="1">
                <a:solidFill>
                  <a:srgbClr val="FF0000"/>
                </a:solidFill>
                <a:latin typeface="Times New Roman" pitchFamily="18" charset="0"/>
                <a:cs typeface="Times New Roman" pitchFamily="18" charset="0"/>
              </a:rPr>
              <a:t>Xusrav</a:t>
            </a:r>
            <a:r>
              <a:rPr lang="en-US" altLang="ru-RU" sz="4000" b="1">
                <a:solidFill>
                  <a:schemeClr val="tx1"/>
                </a:solidFill>
                <a:latin typeface="Times New Roman" pitchFamily="18" charset="0"/>
                <a:cs typeface="Times New Roman" pitchFamily="18" charset="0"/>
              </a:rPr>
              <a:t>  Turk  xoqoni  Istamining  </a:t>
            </a:r>
            <a:r>
              <a:rPr lang="en-US" altLang="ru-RU" sz="4000" b="1" u="sng">
                <a:solidFill>
                  <a:srgbClr val="FF0000"/>
                </a:solidFill>
                <a:latin typeface="Times New Roman" pitchFamily="18" charset="0"/>
                <a:cs typeface="Times New Roman" pitchFamily="18" charset="0"/>
              </a:rPr>
              <a:t>birinchi  marta</a:t>
            </a:r>
            <a:r>
              <a:rPr lang="en-US" altLang="ru-RU" sz="4000" b="1">
                <a:solidFill>
                  <a:schemeClr val="tx1"/>
                </a:solidFill>
                <a:latin typeface="Times New Roman" pitchFamily="18" charset="0"/>
                <a:cs typeface="Times New Roman" pitchFamily="18" charset="0"/>
              </a:rPr>
              <a:t>  yuborgan  elchisi </a:t>
            </a:r>
            <a:r>
              <a:rPr lang="en-US" altLang="ru-RU" sz="4000" b="1">
                <a:solidFill>
                  <a:srgbClr val="FF0000"/>
                </a:solidFill>
                <a:latin typeface="Times New Roman" pitchFamily="18" charset="0"/>
                <a:cs typeface="Times New Roman" pitchFamily="18" charset="0"/>
              </a:rPr>
              <a:t>Maniax</a:t>
            </a:r>
            <a:r>
              <a:rPr lang="en-US" altLang="ru-RU" sz="4000" b="1">
                <a:solidFill>
                  <a:schemeClr val="tx1"/>
                </a:solidFill>
                <a:latin typeface="Times New Roman" pitchFamily="18" charset="0"/>
                <a:cs typeface="Times New Roman" pitchFamily="18" charset="0"/>
              </a:rPr>
              <a:t>  olib  k</a:t>
            </a:r>
            <a:r>
              <a:rPr lang="ru-RU" altLang="ru-RU" sz="4000" b="1">
                <a:solidFill>
                  <a:schemeClr val="tx1"/>
                </a:solidFill>
                <a:latin typeface="Times New Roman" pitchFamily="18" charset="0"/>
                <a:cs typeface="Times New Roman" pitchFamily="18" charset="0"/>
              </a:rPr>
              <a:t>е</a:t>
            </a:r>
            <a:r>
              <a:rPr lang="en-US" altLang="ru-RU" sz="4000" b="1">
                <a:solidFill>
                  <a:schemeClr val="tx1"/>
                </a:solidFill>
                <a:latin typeface="Times New Roman" pitchFamily="18" charset="0"/>
                <a:cs typeface="Times New Roman" pitchFamily="18" charset="0"/>
              </a:rPr>
              <a:t>lgan  </a:t>
            </a:r>
            <a:r>
              <a:rPr lang="en-US" altLang="ru-RU" sz="4000" b="1" u="sng">
                <a:solidFill>
                  <a:srgbClr val="0000FF"/>
                </a:solidFill>
                <a:latin typeface="Times New Roman" pitchFamily="18" charset="0"/>
                <a:cs typeface="Times New Roman" pitchFamily="18" charset="0"/>
              </a:rPr>
              <a:t>ipak  buyumlarni  </a:t>
            </a:r>
            <a:r>
              <a:rPr lang="en-US" altLang="ru-RU" sz="4000" b="1">
                <a:solidFill>
                  <a:schemeClr val="tx1"/>
                </a:solidFill>
                <a:latin typeface="Times New Roman" pitchFamily="18" charset="0"/>
                <a:cs typeface="Times New Roman" pitchFamily="18" charset="0"/>
              </a:rPr>
              <a:t>hammasini  ko‘zi  oldida  </a:t>
            </a:r>
            <a:r>
              <a:rPr lang="en-US" altLang="ru-RU" sz="4000" b="1" u="sng">
                <a:solidFill>
                  <a:srgbClr val="0000FF"/>
                </a:solidFill>
                <a:latin typeface="Times New Roman" pitchFamily="18" charset="0"/>
                <a:cs typeface="Times New Roman" pitchFamily="18" charset="0"/>
              </a:rPr>
              <a:t>o‘tga tashlaydi.</a:t>
            </a:r>
            <a:r>
              <a:rPr lang="en-US" altLang="ru-RU" sz="4000" b="1">
                <a:solidFill>
                  <a:schemeClr val="tx1"/>
                </a:solidFill>
                <a:latin typeface="Times New Roman" pitchFamily="18" charset="0"/>
                <a:cs typeface="Times New Roman" pitchFamily="18" charset="0"/>
              </a:rPr>
              <a:t>  Istami  tomonidan  yuborilgan  </a:t>
            </a:r>
            <a:r>
              <a:rPr lang="en-US" altLang="ru-RU" sz="4000" b="1">
                <a:solidFill>
                  <a:srgbClr val="0000FF"/>
                </a:solidFill>
                <a:latin typeface="Times New Roman" pitchFamily="18" charset="0"/>
                <a:cs typeface="Times New Roman" pitchFamily="18" charset="0"/>
              </a:rPr>
              <a:t>ikkinchi  elchilarni  </a:t>
            </a:r>
            <a:r>
              <a:rPr lang="en-US" altLang="ru-RU" sz="4000" b="1">
                <a:solidFill>
                  <a:schemeClr val="tx1"/>
                </a:solidFill>
                <a:latin typeface="Times New Roman" pitchFamily="18" charset="0"/>
                <a:cs typeface="Times New Roman" pitchFamily="18" charset="0"/>
              </a:rPr>
              <a:t>esa Xusrav  </a:t>
            </a:r>
            <a:r>
              <a:rPr lang="en-US" altLang="ru-RU" sz="4000" b="1">
                <a:solidFill>
                  <a:srgbClr val="0000FF"/>
                </a:solidFill>
                <a:latin typeface="Times New Roman" pitchFamily="18" charset="0"/>
                <a:cs typeface="Times New Roman" pitchFamily="18" charset="0"/>
              </a:rPr>
              <a:t>zaharlab</a:t>
            </a:r>
            <a:r>
              <a:rPr lang="en-US" altLang="ru-RU" sz="4000" b="1">
                <a:solidFill>
                  <a:schemeClr val="tx1"/>
                </a:solidFill>
                <a:latin typeface="Times New Roman" pitchFamily="18" charset="0"/>
                <a:cs typeface="Times New Roman" pitchFamily="18" charset="0"/>
              </a:rPr>
              <a:t>  o‘ldiradi. </a:t>
            </a:r>
            <a:endParaRPr lang="ru-RU" altLang="ru-RU" sz="4000" b="1">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Трек">
  <a:themeElements>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Трек">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Трек">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Trek</Template>
  <TotalTime>2772</TotalTime>
  <Words>619</Words>
  <Application>Microsoft Office PowerPoint</Application>
  <PresentationFormat>Экран (4:3)</PresentationFormat>
  <Paragraphs>213</Paragraphs>
  <Slides>83</Slides>
  <Notes>37</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83</vt:i4>
      </vt:variant>
    </vt:vector>
  </HeadingPairs>
  <TitlesOfParts>
    <vt:vector size="92" baseType="lpstr">
      <vt:lpstr>Arial</vt:lpstr>
      <vt:lpstr>Franklin Gothic Medium</vt:lpstr>
      <vt:lpstr>Franklin Gothic Book</vt:lpstr>
      <vt:lpstr>Wingdings 2</vt:lpstr>
      <vt:lpstr>Calibri</vt:lpstr>
      <vt:lpstr>Times New Roman</vt:lpstr>
      <vt:lpstr>Wingdings</vt:lpstr>
      <vt:lpstr>HGｺﾞｼｯｸE</vt:lpstr>
      <vt:lpstr>Трек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vt:lpstr>
      <vt:lpstr> </vt:lpstr>
      <vt:lpstr> </vt:lpstr>
      <vt:lpstr>Презентация PowerPoint</vt:lpstr>
      <vt:lpstr>Презентация PowerPoint</vt:lpstr>
      <vt:lpstr>Презентация PowerPoint</vt:lpstr>
      <vt:lpstr>Презентация PowerPoint</vt:lpstr>
      <vt:lpstr>VI-VII asrlarda boshqaruv  tartibi</vt:lpstr>
      <vt:lpstr>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XTreme</dc:creator>
  <cp:lastModifiedBy>User</cp:lastModifiedBy>
  <cp:revision>247</cp:revision>
  <dcterms:created xsi:type="dcterms:W3CDTF">2009-02-24T15:24:46Z</dcterms:created>
  <dcterms:modified xsi:type="dcterms:W3CDTF">2022-09-24T06:05:34Z</dcterms:modified>
</cp:coreProperties>
</file>